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Lst>
  <p:sldSz cx="18288000" cy="10287000"/>
  <p:notesSz cx="6858000" cy="9144000"/>
  <p:embeddedFontLst>
    <p:embeddedFont>
      <p:font typeface="More Sugar" panose="020B0604020202020204" charset="0"/>
      <p:regular r:id="rId11"/>
    </p:embeddedFont>
    <p:embeddedFont>
      <p:font typeface="More Sugar Thin" panose="020B0604020202020204" charset="0"/>
      <p:regular r:id="rId12"/>
    </p:embeddedFont>
  </p:embeddedFontLst>
  <p:custDataLst>
    <p:tags r:id="rId1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73586AE-59F9-4F34-8E5E-0D98DE535CBB}" v="3" dt="2025-01-22T03:44:09.34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9" d="100"/>
          <a:sy n="49" d="100"/>
        </p:scale>
        <p:origin x="1164" y="2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gs" Target="tags/tag1.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1/21/2025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svg"/><Relationship Id="rId3" Type="http://schemas.openxmlformats.org/officeDocument/2006/relationships/image" Target="../media/image1.jpeg"/><Relationship Id="rId7" Type="http://schemas.openxmlformats.org/officeDocument/2006/relationships/image" Target="../media/image5.svg"/><Relationship Id="rId12" Type="http://schemas.openxmlformats.org/officeDocument/2006/relationships/image" Target="../media/image10.png"/><Relationship Id="rId2" Type="http://schemas.openxmlformats.org/officeDocument/2006/relationships/slideLayout" Target="../slideLayouts/slideLayout7.xml"/><Relationship Id="rId1" Type="http://schemas.openxmlformats.org/officeDocument/2006/relationships/tags" Target="../tags/tag2.xml"/><Relationship Id="rId6" Type="http://schemas.openxmlformats.org/officeDocument/2006/relationships/image" Target="../media/image4.png"/><Relationship Id="rId11" Type="http://schemas.openxmlformats.org/officeDocument/2006/relationships/image" Target="../media/image9.svg"/><Relationship Id="rId5" Type="http://schemas.openxmlformats.org/officeDocument/2006/relationships/image" Target="../media/image3.sv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svg"/></Relationships>
</file>

<file path=ppt/slides/_rels/slide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jpeg"/><Relationship Id="rId7" Type="http://schemas.openxmlformats.org/officeDocument/2006/relationships/image" Target="../media/image15.svg"/><Relationship Id="rId2" Type="http://schemas.openxmlformats.org/officeDocument/2006/relationships/slideLayout" Target="../slideLayouts/slideLayout7.xml"/><Relationship Id="rId1" Type="http://schemas.openxmlformats.org/officeDocument/2006/relationships/tags" Target="../tags/tag3.xml"/><Relationship Id="rId6" Type="http://schemas.openxmlformats.org/officeDocument/2006/relationships/image" Target="../media/image14.png"/><Relationship Id="rId11" Type="http://schemas.openxmlformats.org/officeDocument/2006/relationships/image" Target="../media/image19.svg"/><Relationship Id="rId5" Type="http://schemas.openxmlformats.org/officeDocument/2006/relationships/image" Target="../media/image13.sv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svg"/></Relationships>
</file>

<file path=ppt/slides/_rels/slide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jpeg"/><Relationship Id="rId7" Type="http://schemas.openxmlformats.org/officeDocument/2006/relationships/image" Target="../media/image15.svg"/><Relationship Id="rId2" Type="http://schemas.openxmlformats.org/officeDocument/2006/relationships/slideLayout" Target="../slideLayouts/slideLayout7.xml"/><Relationship Id="rId1" Type="http://schemas.openxmlformats.org/officeDocument/2006/relationships/tags" Target="../tags/tag4.xml"/><Relationship Id="rId6" Type="http://schemas.openxmlformats.org/officeDocument/2006/relationships/image" Target="../media/image14.png"/><Relationship Id="rId11" Type="http://schemas.openxmlformats.org/officeDocument/2006/relationships/image" Target="../media/image19.svg"/><Relationship Id="rId5" Type="http://schemas.openxmlformats.org/officeDocument/2006/relationships/image" Target="../media/image13.sv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svg"/></Relationships>
</file>

<file path=ppt/slides/_rels/slide4.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svg"/><Relationship Id="rId3" Type="http://schemas.openxmlformats.org/officeDocument/2006/relationships/image" Target="../media/image1.jpeg"/><Relationship Id="rId7" Type="http://schemas.openxmlformats.org/officeDocument/2006/relationships/image" Target="../media/image23.svg"/><Relationship Id="rId12" Type="http://schemas.openxmlformats.org/officeDocument/2006/relationships/image" Target="../media/image28.png"/><Relationship Id="rId2" Type="http://schemas.openxmlformats.org/officeDocument/2006/relationships/slideLayout" Target="../slideLayouts/slideLayout7.xml"/><Relationship Id="rId1" Type="http://schemas.openxmlformats.org/officeDocument/2006/relationships/tags" Target="../tags/tag5.xml"/><Relationship Id="rId6" Type="http://schemas.openxmlformats.org/officeDocument/2006/relationships/image" Target="../media/image22.png"/><Relationship Id="rId11" Type="http://schemas.openxmlformats.org/officeDocument/2006/relationships/image" Target="../media/image27.svg"/><Relationship Id="rId5" Type="http://schemas.openxmlformats.org/officeDocument/2006/relationships/image" Target="../media/image21.svg"/><Relationship Id="rId15" Type="http://schemas.openxmlformats.org/officeDocument/2006/relationships/image" Target="../media/image19.sv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svg"/><Relationship Id="rId14" Type="http://schemas.openxmlformats.org/officeDocument/2006/relationships/image" Target="../media/image18.png"/></Relationships>
</file>

<file path=ppt/slides/_rels/slide5.xml.rels><?xml version="1.0" encoding="UTF-8" standalone="yes"?>
<Relationships xmlns="http://schemas.openxmlformats.org/package/2006/relationships"><Relationship Id="rId8" Type="http://schemas.openxmlformats.org/officeDocument/2006/relationships/hyperlink" Target="https://www.thingiverse.com/aalbaugh/collections/40228632/things" TargetMode="External"/><Relationship Id="rId3" Type="http://schemas.openxmlformats.org/officeDocument/2006/relationships/image" Target="../media/image1.jpeg"/><Relationship Id="rId7" Type="http://schemas.openxmlformats.org/officeDocument/2006/relationships/image" Target="../media/image33.svg"/><Relationship Id="rId12" Type="http://schemas.openxmlformats.org/officeDocument/2006/relationships/image" Target="../media/image19.svg"/><Relationship Id="rId2" Type="http://schemas.openxmlformats.org/officeDocument/2006/relationships/slideLayout" Target="../slideLayouts/slideLayout7.xml"/><Relationship Id="rId1" Type="http://schemas.openxmlformats.org/officeDocument/2006/relationships/tags" Target="../tags/tag6.xml"/><Relationship Id="rId6" Type="http://schemas.openxmlformats.org/officeDocument/2006/relationships/image" Target="../media/image32.png"/><Relationship Id="rId11" Type="http://schemas.openxmlformats.org/officeDocument/2006/relationships/image" Target="../media/image18.png"/><Relationship Id="rId5" Type="http://schemas.openxmlformats.org/officeDocument/2006/relationships/image" Target="../media/image31.svg"/><Relationship Id="rId10" Type="http://schemas.openxmlformats.org/officeDocument/2006/relationships/image" Target="../media/image35.svg"/><Relationship Id="rId4" Type="http://schemas.openxmlformats.org/officeDocument/2006/relationships/image" Target="../media/image30.png"/><Relationship Id="rId9" Type="http://schemas.openxmlformats.org/officeDocument/2006/relationships/image" Target="../media/image34.png"/></Relationships>
</file>

<file path=ppt/slides/_rels/slide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jpeg"/><Relationship Id="rId7" Type="http://schemas.openxmlformats.org/officeDocument/2006/relationships/image" Target="../media/image35.svg"/><Relationship Id="rId2" Type="http://schemas.openxmlformats.org/officeDocument/2006/relationships/slideLayout" Target="../slideLayouts/slideLayout7.xml"/><Relationship Id="rId1" Type="http://schemas.openxmlformats.org/officeDocument/2006/relationships/tags" Target="../tags/tag7.xml"/><Relationship Id="rId6" Type="http://schemas.openxmlformats.org/officeDocument/2006/relationships/image" Target="../media/image34.png"/><Relationship Id="rId5" Type="http://schemas.openxmlformats.org/officeDocument/2006/relationships/image" Target="../media/image37.svg"/><Relationship Id="rId4" Type="http://schemas.openxmlformats.org/officeDocument/2006/relationships/image" Target="../media/image36.png"/><Relationship Id="rId9" Type="http://schemas.openxmlformats.org/officeDocument/2006/relationships/image" Target="../media/image19.svg"/></Relationships>
</file>

<file path=ppt/slides/_rels/slide7.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47.svg"/><Relationship Id="rId18" Type="http://schemas.openxmlformats.org/officeDocument/2006/relationships/image" Target="../media/image50.png"/><Relationship Id="rId3" Type="http://schemas.openxmlformats.org/officeDocument/2006/relationships/image" Target="../media/image1.jpeg"/><Relationship Id="rId7" Type="http://schemas.openxmlformats.org/officeDocument/2006/relationships/image" Target="../media/image41.svg"/><Relationship Id="rId12" Type="http://schemas.openxmlformats.org/officeDocument/2006/relationships/image" Target="../media/image46.png"/><Relationship Id="rId17" Type="http://schemas.openxmlformats.org/officeDocument/2006/relationships/image" Target="../media/image11.svg"/><Relationship Id="rId2" Type="http://schemas.openxmlformats.org/officeDocument/2006/relationships/slideLayout" Target="../slideLayouts/slideLayout7.xml"/><Relationship Id="rId16" Type="http://schemas.openxmlformats.org/officeDocument/2006/relationships/image" Target="../media/image10.png"/><Relationship Id="rId20" Type="http://schemas.openxmlformats.org/officeDocument/2006/relationships/image" Target="../media/image19.svg"/><Relationship Id="rId1" Type="http://schemas.openxmlformats.org/officeDocument/2006/relationships/tags" Target="../tags/tag8.xml"/><Relationship Id="rId6" Type="http://schemas.openxmlformats.org/officeDocument/2006/relationships/image" Target="../media/image40.png"/><Relationship Id="rId11" Type="http://schemas.openxmlformats.org/officeDocument/2006/relationships/image" Target="../media/image45.svg"/><Relationship Id="rId5" Type="http://schemas.openxmlformats.org/officeDocument/2006/relationships/image" Target="../media/image39.svg"/><Relationship Id="rId15" Type="http://schemas.openxmlformats.org/officeDocument/2006/relationships/image" Target="../media/image49.svg"/><Relationship Id="rId10" Type="http://schemas.openxmlformats.org/officeDocument/2006/relationships/image" Target="../media/image44.png"/><Relationship Id="rId19" Type="http://schemas.openxmlformats.org/officeDocument/2006/relationships/image" Target="../media/image18.png"/><Relationship Id="rId4" Type="http://schemas.openxmlformats.org/officeDocument/2006/relationships/image" Target="../media/image38.png"/><Relationship Id="rId9" Type="http://schemas.openxmlformats.org/officeDocument/2006/relationships/image" Target="../media/image43.svg"/><Relationship Id="rId14" Type="http://schemas.openxmlformats.org/officeDocument/2006/relationships/image" Target="../media/image48.png"/></Relationships>
</file>

<file path=ppt/slides/_rels/slide8.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1.jpeg"/><Relationship Id="rId7" Type="http://schemas.openxmlformats.org/officeDocument/2006/relationships/image" Target="../media/image52.svg"/><Relationship Id="rId2" Type="http://schemas.openxmlformats.org/officeDocument/2006/relationships/slideLayout" Target="../slideLayouts/slideLayout7.xml"/><Relationship Id="rId1" Type="http://schemas.openxmlformats.org/officeDocument/2006/relationships/tags" Target="../tags/tag9.xml"/><Relationship Id="rId6" Type="http://schemas.openxmlformats.org/officeDocument/2006/relationships/image" Target="../media/image51.png"/><Relationship Id="rId5" Type="http://schemas.openxmlformats.org/officeDocument/2006/relationships/image" Target="../media/image31.svg"/><Relationship Id="rId4" Type="http://schemas.openxmlformats.org/officeDocument/2006/relationships/image" Target="../media/image30.png"/><Relationship Id="rId9" Type="http://schemas.openxmlformats.org/officeDocument/2006/relationships/image" Target="../media/image54.svg"/></Relationships>
</file>

<file path=ppt/slides/_rels/slide9.xml.rels><?xml version="1.0" encoding="UTF-8" standalone="yes"?>
<Relationships xmlns="http://schemas.openxmlformats.org/package/2006/relationships"><Relationship Id="rId8" Type="http://schemas.openxmlformats.org/officeDocument/2006/relationships/image" Target="../media/image53.png"/><Relationship Id="rId13" Type="http://schemas.openxmlformats.org/officeDocument/2006/relationships/image" Target="../media/image62.svg"/><Relationship Id="rId3" Type="http://schemas.openxmlformats.org/officeDocument/2006/relationships/image" Target="../media/image1.jpeg"/><Relationship Id="rId7" Type="http://schemas.openxmlformats.org/officeDocument/2006/relationships/image" Target="../media/image58.svg"/><Relationship Id="rId12" Type="http://schemas.openxmlformats.org/officeDocument/2006/relationships/image" Target="../media/image61.png"/><Relationship Id="rId2" Type="http://schemas.openxmlformats.org/officeDocument/2006/relationships/slideLayout" Target="../slideLayouts/slideLayout7.xml"/><Relationship Id="rId1" Type="http://schemas.openxmlformats.org/officeDocument/2006/relationships/tags" Target="../tags/tag10.xml"/><Relationship Id="rId6" Type="http://schemas.openxmlformats.org/officeDocument/2006/relationships/image" Target="../media/image57.png"/><Relationship Id="rId11" Type="http://schemas.openxmlformats.org/officeDocument/2006/relationships/image" Target="../media/image60.svg"/><Relationship Id="rId5" Type="http://schemas.openxmlformats.org/officeDocument/2006/relationships/image" Target="../media/image56.svg"/><Relationship Id="rId10" Type="http://schemas.openxmlformats.org/officeDocument/2006/relationships/image" Target="../media/image59.png"/><Relationship Id="rId4" Type="http://schemas.openxmlformats.org/officeDocument/2006/relationships/image" Target="../media/image55.png"/><Relationship Id="rId9" Type="http://schemas.openxmlformats.org/officeDocument/2006/relationships/image" Target="../media/image54.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9222" b="-9222"/>
            </a:stretch>
          </a:blipFill>
        </p:spPr>
        <p:txBody>
          <a:bodyPr/>
          <a:lstStyle/>
          <a:p>
            <a:endParaRPr lang="en-US"/>
          </a:p>
        </p:txBody>
      </p:sp>
      <p:sp>
        <p:nvSpPr>
          <p:cNvPr id="3" name="Freeform 3"/>
          <p:cNvSpPr/>
          <p:nvPr/>
        </p:nvSpPr>
        <p:spPr>
          <a:xfrm rot="2534574">
            <a:off x="13779142" y="1182064"/>
            <a:ext cx="1638870" cy="1843310"/>
          </a:xfrm>
          <a:custGeom>
            <a:avLst/>
            <a:gdLst/>
            <a:ahLst/>
            <a:cxnLst/>
            <a:rect l="l" t="t" r="r" b="b"/>
            <a:pathLst>
              <a:path w="1638870" h="1843310">
                <a:moveTo>
                  <a:pt x="0" y="0"/>
                </a:moveTo>
                <a:lnTo>
                  <a:pt x="1638870" y="0"/>
                </a:lnTo>
                <a:lnTo>
                  <a:pt x="1638870" y="1843310"/>
                </a:lnTo>
                <a:lnTo>
                  <a:pt x="0" y="184331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 name="Freeform 4"/>
          <p:cNvSpPr/>
          <p:nvPr/>
        </p:nvSpPr>
        <p:spPr>
          <a:xfrm rot="-156245">
            <a:off x="783101" y="3762719"/>
            <a:ext cx="15820390" cy="3710601"/>
          </a:xfrm>
          <a:custGeom>
            <a:avLst/>
            <a:gdLst/>
            <a:ahLst/>
            <a:cxnLst/>
            <a:rect l="l" t="t" r="r" b="b"/>
            <a:pathLst>
              <a:path w="15820390" h="3710601">
                <a:moveTo>
                  <a:pt x="0" y="0"/>
                </a:moveTo>
                <a:lnTo>
                  <a:pt x="15820390" y="0"/>
                </a:lnTo>
                <a:lnTo>
                  <a:pt x="15820390" y="3710601"/>
                </a:lnTo>
                <a:lnTo>
                  <a:pt x="0" y="371060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5" name="TextBox 5"/>
          <p:cNvSpPr txBox="1"/>
          <p:nvPr/>
        </p:nvSpPr>
        <p:spPr>
          <a:xfrm rot="-234792">
            <a:off x="2560438" y="4301263"/>
            <a:ext cx="12951557" cy="3253259"/>
          </a:xfrm>
          <a:prstGeom prst="rect">
            <a:avLst/>
          </a:prstGeom>
        </p:spPr>
        <p:txBody>
          <a:bodyPr lIns="0" tIns="0" rIns="0" bIns="0" rtlCol="0" anchor="t">
            <a:spAutoFit/>
          </a:bodyPr>
          <a:lstStyle/>
          <a:p>
            <a:pPr algn="ctr">
              <a:lnSpc>
                <a:spcPts val="8321"/>
              </a:lnSpc>
            </a:pPr>
            <a:r>
              <a:rPr lang="en-US" sz="9906">
                <a:solidFill>
                  <a:srgbClr val="000000"/>
                </a:solidFill>
                <a:latin typeface="More Sugar"/>
                <a:ea typeface="More Sugar"/>
                <a:cs typeface="More Sugar"/>
                <a:sym typeface="More Sugar"/>
              </a:rPr>
              <a:t>COLLECTIVE WORKS IN CREATIVE COMMONS</a:t>
            </a:r>
          </a:p>
        </p:txBody>
      </p:sp>
      <p:sp>
        <p:nvSpPr>
          <p:cNvPr id="6" name="Freeform 6"/>
          <p:cNvSpPr/>
          <p:nvPr/>
        </p:nvSpPr>
        <p:spPr>
          <a:xfrm>
            <a:off x="15263797" y="4042852"/>
            <a:ext cx="3040083" cy="4126348"/>
          </a:xfrm>
          <a:custGeom>
            <a:avLst/>
            <a:gdLst/>
            <a:ahLst/>
            <a:cxnLst/>
            <a:rect l="l" t="t" r="r" b="b"/>
            <a:pathLst>
              <a:path w="3040083" h="4126348">
                <a:moveTo>
                  <a:pt x="0" y="0"/>
                </a:moveTo>
                <a:lnTo>
                  <a:pt x="3040083" y="0"/>
                </a:lnTo>
                <a:lnTo>
                  <a:pt x="3040083" y="4126348"/>
                </a:lnTo>
                <a:lnTo>
                  <a:pt x="0" y="4126348"/>
                </a:lnTo>
                <a:lnTo>
                  <a:pt x="0" y="0"/>
                </a:lnTo>
                <a:close/>
              </a:path>
            </a:pathLst>
          </a:custGeom>
          <a:blipFill>
            <a:blip r:embed="rId8">
              <a:extLst>
                <a:ext uri="{96DAC541-7B7A-43D3-8B79-37D633B846F1}">
                  <asvg:svgBlip xmlns:asvg="http://schemas.microsoft.com/office/drawing/2016/SVG/main" r:embed="rId9"/>
                </a:ext>
              </a:extLst>
            </a:blip>
            <a:stretch>
              <a:fillRect t="-3471" r="-60256"/>
            </a:stretch>
          </a:blipFill>
        </p:spPr>
        <p:txBody>
          <a:bodyPr/>
          <a:lstStyle/>
          <a:p>
            <a:endParaRPr lang="en-US"/>
          </a:p>
        </p:txBody>
      </p:sp>
      <p:sp>
        <p:nvSpPr>
          <p:cNvPr id="7" name="Freeform 7"/>
          <p:cNvSpPr/>
          <p:nvPr/>
        </p:nvSpPr>
        <p:spPr>
          <a:xfrm rot="-1441925">
            <a:off x="934970" y="2013922"/>
            <a:ext cx="2630493" cy="2420054"/>
          </a:xfrm>
          <a:custGeom>
            <a:avLst/>
            <a:gdLst/>
            <a:ahLst/>
            <a:cxnLst/>
            <a:rect l="l" t="t" r="r" b="b"/>
            <a:pathLst>
              <a:path w="2630493" h="2420054">
                <a:moveTo>
                  <a:pt x="0" y="0"/>
                </a:moveTo>
                <a:lnTo>
                  <a:pt x="2630494" y="0"/>
                </a:lnTo>
                <a:lnTo>
                  <a:pt x="2630494" y="2420054"/>
                </a:lnTo>
                <a:lnTo>
                  <a:pt x="0" y="2420054"/>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8" name="Freeform 8"/>
          <p:cNvSpPr/>
          <p:nvPr/>
        </p:nvSpPr>
        <p:spPr>
          <a:xfrm>
            <a:off x="556198" y="9366187"/>
            <a:ext cx="2289328" cy="457866"/>
          </a:xfrm>
          <a:custGeom>
            <a:avLst/>
            <a:gdLst/>
            <a:ahLst/>
            <a:cxnLst/>
            <a:rect l="l" t="t" r="r" b="b"/>
            <a:pathLst>
              <a:path w="2289328" h="457866">
                <a:moveTo>
                  <a:pt x="0" y="0"/>
                </a:moveTo>
                <a:lnTo>
                  <a:pt x="2289328" y="0"/>
                </a:lnTo>
                <a:lnTo>
                  <a:pt x="2289328" y="457865"/>
                </a:lnTo>
                <a:lnTo>
                  <a:pt x="0" y="457865"/>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sp>
        <p:nvSpPr>
          <p:cNvPr id="9" name="Freeform 9"/>
          <p:cNvSpPr/>
          <p:nvPr/>
        </p:nvSpPr>
        <p:spPr>
          <a:xfrm>
            <a:off x="1700862" y="9366187"/>
            <a:ext cx="2289328" cy="457866"/>
          </a:xfrm>
          <a:custGeom>
            <a:avLst/>
            <a:gdLst/>
            <a:ahLst/>
            <a:cxnLst/>
            <a:rect l="l" t="t" r="r" b="b"/>
            <a:pathLst>
              <a:path w="2289328" h="457866">
                <a:moveTo>
                  <a:pt x="0" y="0"/>
                </a:moveTo>
                <a:lnTo>
                  <a:pt x="2289328" y="0"/>
                </a:lnTo>
                <a:lnTo>
                  <a:pt x="2289328" y="457865"/>
                </a:lnTo>
                <a:lnTo>
                  <a:pt x="0" y="457865"/>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sp>
        <p:nvSpPr>
          <p:cNvPr id="10" name="Freeform 10"/>
          <p:cNvSpPr/>
          <p:nvPr/>
        </p:nvSpPr>
        <p:spPr>
          <a:xfrm>
            <a:off x="15824812" y="9401600"/>
            <a:ext cx="1918053" cy="383611"/>
          </a:xfrm>
          <a:custGeom>
            <a:avLst/>
            <a:gdLst/>
            <a:ahLst/>
            <a:cxnLst/>
            <a:rect l="l" t="t" r="r" b="b"/>
            <a:pathLst>
              <a:path w="1918053" h="383611">
                <a:moveTo>
                  <a:pt x="0" y="0"/>
                </a:moveTo>
                <a:lnTo>
                  <a:pt x="1918053" y="0"/>
                </a:lnTo>
                <a:lnTo>
                  <a:pt x="1918053" y="383610"/>
                </a:lnTo>
                <a:lnTo>
                  <a:pt x="0" y="383610"/>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sp>
        <p:nvSpPr>
          <p:cNvPr id="11" name="Freeform 11"/>
          <p:cNvSpPr/>
          <p:nvPr/>
        </p:nvSpPr>
        <p:spPr>
          <a:xfrm>
            <a:off x="15183095" y="9401600"/>
            <a:ext cx="1918053" cy="383611"/>
          </a:xfrm>
          <a:custGeom>
            <a:avLst/>
            <a:gdLst/>
            <a:ahLst/>
            <a:cxnLst/>
            <a:rect l="l" t="t" r="r" b="b"/>
            <a:pathLst>
              <a:path w="1918053" h="383611">
                <a:moveTo>
                  <a:pt x="0" y="0"/>
                </a:moveTo>
                <a:lnTo>
                  <a:pt x="1918054" y="0"/>
                </a:lnTo>
                <a:lnTo>
                  <a:pt x="1918054" y="383610"/>
                </a:lnTo>
                <a:lnTo>
                  <a:pt x="0" y="383610"/>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sp>
        <p:nvSpPr>
          <p:cNvPr id="12" name="TextBox 12"/>
          <p:cNvSpPr txBox="1"/>
          <p:nvPr/>
        </p:nvSpPr>
        <p:spPr>
          <a:xfrm>
            <a:off x="795669" y="9462451"/>
            <a:ext cx="4439550" cy="322708"/>
          </a:xfrm>
          <a:prstGeom prst="rect">
            <a:avLst/>
          </a:prstGeom>
        </p:spPr>
        <p:txBody>
          <a:bodyPr lIns="0" tIns="0" rIns="0" bIns="0" rtlCol="0" anchor="t">
            <a:spAutoFit/>
          </a:bodyPr>
          <a:lstStyle/>
          <a:p>
            <a:pPr algn="l">
              <a:lnSpc>
                <a:spcPts val="2505"/>
              </a:lnSpc>
            </a:pPr>
            <a:r>
              <a:rPr lang="en-US" sz="2277">
                <a:solidFill>
                  <a:srgbClr val="000000"/>
                </a:solidFill>
                <a:latin typeface="More Sugar"/>
                <a:ea typeface="More Sugar"/>
                <a:cs typeface="More Sugar"/>
                <a:sym typeface="More Sugar"/>
              </a:rPr>
              <a:t>AMY ALBAUGH</a:t>
            </a:r>
          </a:p>
        </p:txBody>
      </p:sp>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9222" b="-9222"/>
            </a:stretch>
          </a:blipFill>
        </p:spPr>
        <p:txBody>
          <a:bodyPr/>
          <a:lstStyle/>
          <a:p>
            <a:endParaRPr lang="en-US"/>
          </a:p>
        </p:txBody>
      </p:sp>
      <p:sp>
        <p:nvSpPr>
          <p:cNvPr id="3" name="Freeform 3"/>
          <p:cNvSpPr/>
          <p:nvPr/>
        </p:nvSpPr>
        <p:spPr>
          <a:xfrm flipH="1">
            <a:off x="1028700" y="1028700"/>
            <a:ext cx="7315200" cy="1463040"/>
          </a:xfrm>
          <a:custGeom>
            <a:avLst/>
            <a:gdLst/>
            <a:ahLst/>
            <a:cxnLst/>
            <a:rect l="l" t="t" r="r" b="b"/>
            <a:pathLst>
              <a:path w="7315200" h="1463040">
                <a:moveTo>
                  <a:pt x="7315200" y="0"/>
                </a:moveTo>
                <a:lnTo>
                  <a:pt x="0" y="0"/>
                </a:lnTo>
                <a:lnTo>
                  <a:pt x="0" y="1463040"/>
                </a:lnTo>
                <a:lnTo>
                  <a:pt x="7315200" y="1463040"/>
                </a:lnTo>
                <a:lnTo>
                  <a:pt x="731520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 name="Freeform 4"/>
          <p:cNvSpPr/>
          <p:nvPr/>
        </p:nvSpPr>
        <p:spPr>
          <a:xfrm flipH="1">
            <a:off x="4215517" y="1028700"/>
            <a:ext cx="7315200" cy="1463040"/>
          </a:xfrm>
          <a:custGeom>
            <a:avLst/>
            <a:gdLst/>
            <a:ahLst/>
            <a:cxnLst/>
            <a:rect l="l" t="t" r="r" b="b"/>
            <a:pathLst>
              <a:path w="7315200" h="1463040">
                <a:moveTo>
                  <a:pt x="7315200" y="0"/>
                </a:moveTo>
                <a:lnTo>
                  <a:pt x="0" y="0"/>
                </a:lnTo>
                <a:lnTo>
                  <a:pt x="0" y="1463040"/>
                </a:lnTo>
                <a:lnTo>
                  <a:pt x="7315200" y="1463040"/>
                </a:lnTo>
                <a:lnTo>
                  <a:pt x="731520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5" name="Freeform 5"/>
          <p:cNvSpPr/>
          <p:nvPr/>
        </p:nvSpPr>
        <p:spPr>
          <a:xfrm rot="10285099" flipV="1">
            <a:off x="1430912" y="3626391"/>
            <a:ext cx="2006389" cy="908347"/>
          </a:xfrm>
          <a:custGeom>
            <a:avLst/>
            <a:gdLst/>
            <a:ahLst/>
            <a:cxnLst/>
            <a:rect l="l" t="t" r="r" b="b"/>
            <a:pathLst>
              <a:path w="2006389" h="908347">
                <a:moveTo>
                  <a:pt x="0" y="908347"/>
                </a:moveTo>
                <a:lnTo>
                  <a:pt x="2006389" y="908347"/>
                </a:lnTo>
                <a:lnTo>
                  <a:pt x="2006389" y="0"/>
                </a:lnTo>
                <a:lnTo>
                  <a:pt x="0" y="0"/>
                </a:lnTo>
                <a:lnTo>
                  <a:pt x="0" y="908347"/>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6" name="TextBox 6"/>
          <p:cNvSpPr txBox="1"/>
          <p:nvPr/>
        </p:nvSpPr>
        <p:spPr>
          <a:xfrm>
            <a:off x="1958860" y="1288286"/>
            <a:ext cx="13407009" cy="1020068"/>
          </a:xfrm>
          <a:prstGeom prst="rect">
            <a:avLst/>
          </a:prstGeom>
        </p:spPr>
        <p:txBody>
          <a:bodyPr lIns="0" tIns="0" rIns="0" bIns="0" rtlCol="0" anchor="t">
            <a:spAutoFit/>
          </a:bodyPr>
          <a:lstStyle/>
          <a:p>
            <a:pPr algn="l">
              <a:lnSpc>
                <a:spcPts val="7812"/>
              </a:lnSpc>
            </a:pPr>
            <a:r>
              <a:rPr lang="en-US" sz="7101">
                <a:solidFill>
                  <a:srgbClr val="000000"/>
                </a:solidFill>
                <a:latin typeface="More Sugar"/>
                <a:ea typeface="More Sugar"/>
                <a:cs typeface="More Sugar"/>
                <a:sym typeface="More Sugar"/>
              </a:rPr>
              <a:t>INTRODUCTION</a:t>
            </a:r>
          </a:p>
        </p:txBody>
      </p:sp>
      <p:sp>
        <p:nvSpPr>
          <p:cNvPr id="7" name="TextBox 7"/>
          <p:cNvSpPr txBox="1"/>
          <p:nvPr/>
        </p:nvSpPr>
        <p:spPr>
          <a:xfrm>
            <a:off x="3648650" y="3076011"/>
            <a:ext cx="7776791" cy="1047643"/>
          </a:xfrm>
          <a:prstGeom prst="rect">
            <a:avLst/>
          </a:prstGeom>
        </p:spPr>
        <p:txBody>
          <a:bodyPr lIns="0" tIns="0" rIns="0" bIns="0" rtlCol="0" anchor="t">
            <a:spAutoFit/>
          </a:bodyPr>
          <a:lstStyle/>
          <a:p>
            <a:pPr algn="l">
              <a:lnSpc>
                <a:spcPts val="4115"/>
              </a:lnSpc>
            </a:pPr>
            <a:r>
              <a:rPr lang="en-US" sz="3741">
                <a:solidFill>
                  <a:srgbClr val="FFFFFF"/>
                </a:solidFill>
                <a:latin typeface="More Sugar"/>
                <a:ea typeface="More Sugar"/>
                <a:cs typeface="More Sugar"/>
                <a:sym typeface="More Sugar"/>
              </a:rPr>
              <a:t>CREATIVE COMMONS COLLECTIONS AND REMIXES</a:t>
            </a:r>
          </a:p>
        </p:txBody>
      </p:sp>
      <p:sp>
        <p:nvSpPr>
          <p:cNvPr id="8" name="TextBox 8"/>
          <p:cNvSpPr txBox="1"/>
          <p:nvPr/>
        </p:nvSpPr>
        <p:spPr>
          <a:xfrm>
            <a:off x="1843278" y="4678450"/>
            <a:ext cx="11387535" cy="3039685"/>
          </a:xfrm>
          <a:prstGeom prst="rect">
            <a:avLst/>
          </a:prstGeom>
        </p:spPr>
        <p:txBody>
          <a:bodyPr lIns="0" tIns="0" rIns="0" bIns="0" rtlCol="0" anchor="t">
            <a:spAutoFit/>
          </a:bodyPr>
          <a:lstStyle/>
          <a:p>
            <a:pPr algn="l">
              <a:lnSpc>
                <a:spcPts val="6114"/>
              </a:lnSpc>
            </a:pPr>
            <a:r>
              <a:rPr lang="en-US" sz="3728" spc="-111">
                <a:solidFill>
                  <a:srgbClr val="FFFFFF"/>
                </a:solidFill>
                <a:latin typeface="More Sugar"/>
                <a:ea typeface="More Sugar"/>
                <a:cs typeface="More Sugar"/>
                <a:sym typeface="More Sugar"/>
              </a:rPr>
              <a:t>Creative commons allows people to collect, remix and adapt works in various ways. </a:t>
            </a:r>
          </a:p>
          <a:p>
            <a:pPr algn="l">
              <a:lnSpc>
                <a:spcPts val="6114"/>
              </a:lnSpc>
            </a:pPr>
            <a:r>
              <a:rPr lang="en-US" sz="3728" spc="-111">
                <a:solidFill>
                  <a:srgbClr val="FFFFFF"/>
                </a:solidFill>
                <a:latin typeface="More Sugar"/>
                <a:ea typeface="More Sugar"/>
                <a:cs typeface="More Sugar"/>
                <a:sym typeface="More Sugar"/>
              </a:rPr>
              <a:t>The licenses authors select determines the level of changes and derivatives that can be made.</a:t>
            </a:r>
          </a:p>
        </p:txBody>
      </p:sp>
      <p:sp>
        <p:nvSpPr>
          <p:cNvPr id="9" name="Freeform 9"/>
          <p:cNvSpPr/>
          <p:nvPr/>
        </p:nvSpPr>
        <p:spPr>
          <a:xfrm rot="1393184">
            <a:off x="13189936" y="3291963"/>
            <a:ext cx="3292370" cy="3703074"/>
          </a:xfrm>
          <a:custGeom>
            <a:avLst/>
            <a:gdLst/>
            <a:ahLst/>
            <a:cxnLst/>
            <a:rect l="l" t="t" r="r" b="b"/>
            <a:pathLst>
              <a:path w="3292370" h="3703074">
                <a:moveTo>
                  <a:pt x="0" y="0"/>
                </a:moveTo>
                <a:lnTo>
                  <a:pt x="3292370" y="0"/>
                </a:lnTo>
                <a:lnTo>
                  <a:pt x="3292370" y="3703074"/>
                </a:lnTo>
                <a:lnTo>
                  <a:pt x="0" y="370307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grpSp>
        <p:nvGrpSpPr>
          <p:cNvPr id="10" name="Group 10"/>
          <p:cNvGrpSpPr/>
          <p:nvPr/>
        </p:nvGrpSpPr>
        <p:grpSpPr>
          <a:xfrm>
            <a:off x="556198" y="9366187"/>
            <a:ext cx="17186667" cy="457866"/>
            <a:chOff x="0" y="0"/>
            <a:chExt cx="22915556" cy="610487"/>
          </a:xfrm>
        </p:grpSpPr>
        <p:sp>
          <p:nvSpPr>
            <p:cNvPr id="11" name="Freeform 11"/>
            <p:cNvSpPr/>
            <p:nvPr/>
          </p:nvSpPr>
          <p:spPr>
            <a:xfrm>
              <a:off x="0" y="0"/>
              <a:ext cx="3052437" cy="610487"/>
            </a:xfrm>
            <a:custGeom>
              <a:avLst/>
              <a:gdLst/>
              <a:ahLst/>
              <a:cxnLst/>
              <a:rect l="l" t="t" r="r" b="b"/>
              <a:pathLst>
                <a:path w="3052437" h="610487">
                  <a:moveTo>
                    <a:pt x="0" y="0"/>
                  </a:moveTo>
                  <a:lnTo>
                    <a:pt x="3052437" y="0"/>
                  </a:lnTo>
                  <a:lnTo>
                    <a:pt x="3052437" y="610487"/>
                  </a:lnTo>
                  <a:lnTo>
                    <a:pt x="0" y="610487"/>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12" name="Freeform 12"/>
            <p:cNvSpPr/>
            <p:nvPr/>
          </p:nvSpPr>
          <p:spPr>
            <a:xfrm>
              <a:off x="1526219" y="0"/>
              <a:ext cx="3052437" cy="610487"/>
            </a:xfrm>
            <a:custGeom>
              <a:avLst/>
              <a:gdLst/>
              <a:ahLst/>
              <a:cxnLst/>
              <a:rect l="l" t="t" r="r" b="b"/>
              <a:pathLst>
                <a:path w="3052437" h="610487">
                  <a:moveTo>
                    <a:pt x="0" y="0"/>
                  </a:moveTo>
                  <a:lnTo>
                    <a:pt x="3052437" y="0"/>
                  </a:lnTo>
                  <a:lnTo>
                    <a:pt x="3052437" y="610487"/>
                  </a:lnTo>
                  <a:lnTo>
                    <a:pt x="0" y="610487"/>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13" name="Freeform 13"/>
            <p:cNvSpPr/>
            <p:nvPr/>
          </p:nvSpPr>
          <p:spPr>
            <a:xfrm>
              <a:off x="20358152" y="47217"/>
              <a:ext cx="2557405" cy="511481"/>
            </a:xfrm>
            <a:custGeom>
              <a:avLst/>
              <a:gdLst/>
              <a:ahLst/>
              <a:cxnLst/>
              <a:rect l="l" t="t" r="r" b="b"/>
              <a:pathLst>
                <a:path w="2557405" h="511481">
                  <a:moveTo>
                    <a:pt x="0" y="0"/>
                  </a:moveTo>
                  <a:lnTo>
                    <a:pt x="2557404" y="0"/>
                  </a:lnTo>
                  <a:lnTo>
                    <a:pt x="2557404" y="511481"/>
                  </a:lnTo>
                  <a:lnTo>
                    <a:pt x="0" y="511481"/>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14" name="Freeform 14"/>
            <p:cNvSpPr/>
            <p:nvPr/>
          </p:nvSpPr>
          <p:spPr>
            <a:xfrm>
              <a:off x="19502530" y="47217"/>
              <a:ext cx="2557405" cy="511481"/>
            </a:xfrm>
            <a:custGeom>
              <a:avLst/>
              <a:gdLst/>
              <a:ahLst/>
              <a:cxnLst/>
              <a:rect l="l" t="t" r="r" b="b"/>
              <a:pathLst>
                <a:path w="2557405" h="511481">
                  <a:moveTo>
                    <a:pt x="0" y="0"/>
                  </a:moveTo>
                  <a:lnTo>
                    <a:pt x="2557404" y="0"/>
                  </a:lnTo>
                  <a:lnTo>
                    <a:pt x="2557404" y="511481"/>
                  </a:lnTo>
                  <a:lnTo>
                    <a:pt x="0" y="511481"/>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15" name="TextBox 15"/>
            <p:cNvSpPr txBox="1"/>
            <p:nvPr/>
          </p:nvSpPr>
          <p:spPr>
            <a:xfrm>
              <a:off x="319294" y="122003"/>
              <a:ext cx="5919400" cy="436627"/>
            </a:xfrm>
            <a:prstGeom prst="rect">
              <a:avLst/>
            </a:prstGeom>
          </p:spPr>
          <p:txBody>
            <a:bodyPr lIns="0" tIns="0" rIns="0" bIns="0" rtlCol="0" anchor="t">
              <a:spAutoFit/>
            </a:bodyPr>
            <a:lstStyle/>
            <a:p>
              <a:pPr algn="l">
                <a:lnSpc>
                  <a:spcPts val="2505"/>
                </a:lnSpc>
              </a:pPr>
              <a:r>
                <a:rPr lang="en-US" sz="2277">
                  <a:solidFill>
                    <a:srgbClr val="000000"/>
                  </a:solidFill>
                  <a:latin typeface="More Sugar"/>
                  <a:ea typeface="More Sugar"/>
                  <a:cs typeface="More Sugar"/>
                  <a:sym typeface="More Sugar"/>
                </a:rPr>
                <a:t>AMY ALBAUGH</a:t>
              </a:r>
            </a:p>
          </p:txBody>
        </p:sp>
        <p:sp>
          <p:nvSpPr>
            <p:cNvPr id="16" name="TextBox 16"/>
            <p:cNvSpPr txBox="1"/>
            <p:nvPr/>
          </p:nvSpPr>
          <p:spPr>
            <a:xfrm>
              <a:off x="16633452" y="114795"/>
              <a:ext cx="5908475" cy="435786"/>
            </a:xfrm>
            <a:prstGeom prst="rect">
              <a:avLst/>
            </a:prstGeom>
          </p:spPr>
          <p:txBody>
            <a:bodyPr lIns="0" tIns="0" rIns="0" bIns="0" rtlCol="0" anchor="t">
              <a:spAutoFit/>
            </a:bodyPr>
            <a:lstStyle/>
            <a:p>
              <a:pPr algn="r">
                <a:lnSpc>
                  <a:spcPts val="2500"/>
                </a:lnSpc>
              </a:pPr>
              <a:r>
                <a:rPr lang="en-US" sz="2273">
                  <a:solidFill>
                    <a:srgbClr val="000000"/>
                  </a:solidFill>
                  <a:latin typeface="More Sugar"/>
                  <a:ea typeface="More Sugar"/>
                  <a:cs typeface="More Sugar"/>
                  <a:sym typeface="More Sugar"/>
                </a:rPr>
                <a:t>NOVEMBER 23</a:t>
              </a:r>
            </a:p>
          </p:txBody>
        </p:sp>
      </p:grpSp>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9222" b="-9222"/>
            </a:stretch>
          </a:blipFill>
        </p:spPr>
        <p:txBody>
          <a:bodyPr/>
          <a:lstStyle/>
          <a:p>
            <a:endParaRPr lang="en-US"/>
          </a:p>
        </p:txBody>
      </p:sp>
      <p:sp>
        <p:nvSpPr>
          <p:cNvPr id="3" name="Freeform 3"/>
          <p:cNvSpPr/>
          <p:nvPr/>
        </p:nvSpPr>
        <p:spPr>
          <a:xfrm flipH="1">
            <a:off x="1028700" y="1028700"/>
            <a:ext cx="7315200" cy="1463040"/>
          </a:xfrm>
          <a:custGeom>
            <a:avLst/>
            <a:gdLst/>
            <a:ahLst/>
            <a:cxnLst/>
            <a:rect l="l" t="t" r="r" b="b"/>
            <a:pathLst>
              <a:path w="7315200" h="1463040">
                <a:moveTo>
                  <a:pt x="7315200" y="0"/>
                </a:moveTo>
                <a:lnTo>
                  <a:pt x="0" y="0"/>
                </a:lnTo>
                <a:lnTo>
                  <a:pt x="0" y="1463040"/>
                </a:lnTo>
                <a:lnTo>
                  <a:pt x="7315200" y="1463040"/>
                </a:lnTo>
                <a:lnTo>
                  <a:pt x="731520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 name="Freeform 4"/>
          <p:cNvSpPr/>
          <p:nvPr/>
        </p:nvSpPr>
        <p:spPr>
          <a:xfrm flipH="1">
            <a:off x="4215517" y="1028700"/>
            <a:ext cx="7315200" cy="1463040"/>
          </a:xfrm>
          <a:custGeom>
            <a:avLst/>
            <a:gdLst/>
            <a:ahLst/>
            <a:cxnLst/>
            <a:rect l="l" t="t" r="r" b="b"/>
            <a:pathLst>
              <a:path w="7315200" h="1463040">
                <a:moveTo>
                  <a:pt x="7315200" y="0"/>
                </a:moveTo>
                <a:lnTo>
                  <a:pt x="0" y="0"/>
                </a:lnTo>
                <a:lnTo>
                  <a:pt x="0" y="1463040"/>
                </a:lnTo>
                <a:lnTo>
                  <a:pt x="7315200" y="1463040"/>
                </a:lnTo>
                <a:lnTo>
                  <a:pt x="731520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5" name="Freeform 5"/>
          <p:cNvSpPr/>
          <p:nvPr/>
        </p:nvSpPr>
        <p:spPr>
          <a:xfrm rot="10285099" flipV="1">
            <a:off x="955666" y="3253773"/>
            <a:ext cx="2006389" cy="908347"/>
          </a:xfrm>
          <a:custGeom>
            <a:avLst/>
            <a:gdLst/>
            <a:ahLst/>
            <a:cxnLst/>
            <a:rect l="l" t="t" r="r" b="b"/>
            <a:pathLst>
              <a:path w="2006389" h="908347">
                <a:moveTo>
                  <a:pt x="0" y="908347"/>
                </a:moveTo>
                <a:lnTo>
                  <a:pt x="2006389" y="908347"/>
                </a:lnTo>
                <a:lnTo>
                  <a:pt x="2006389" y="0"/>
                </a:lnTo>
                <a:lnTo>
                  <a:pt x="0" y="0"/>
                </a:lnTo>
                <a:lnTo>
                  <a:pt x="0" y="908347"/>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6" name="TextBox 6"/>
          <p:cNvSpPr txBox="1"/>
          <p:nvPr/>
        </p:nvSpPr>
        <p:spPr>
          <a:xfrm>
            <a:off x="1958860" y="1288286"/>
            <a:ext cx="13407009" cy="1020068"/>
          </a:xfrm>
          <a:prstGeom prst="rect">
            <a:avLst/>
          </a:prstGeom>
        </p:spPr>
        <p:txBody>
          <a:bodyPr lIns="0" tIns="0" rIns="0" bIns="0" rtlCol="0" anchor="t">
            <a:spAutoFit/>
          </a:bodyPr>
          <a:lstStyle/>
          <a:p>
            <a:pPr algn="l">
              <a:lnSpc>
                <a:spcPts val="7812"/>
              </a:lnSpc>
            </a:pPr>
            <a:r>
              <a:rPr lang="en-US" sz="7101">
                <a:solidFill>
                  <a:srgbClr val="000000"/>
                </a:solidFill>
                <a:latin typeface="More Sugar"/>
                <a:ea typeface="More Sugar"/>
                <a:cs typeface="More Sugar"/>
                <a:sym typeface="More Sugar"/>
              </a:rPr>
              <a:t>COLLECTIONS</a:t>
            </a:r>
          </a:p>
        </p:txBody>
      </p:sp>
      <p:sp>
        <p:nvSpPr>
          <p:cNvPr id="7" name="TextBox 7"/>
          <p:cNvSpPr txBox="1"/>
          <p:nvPr/>
        </p:nvSpPr>
        <p:spPr>
          <a:xfrm>
            <a:off x="1808465" y="2948488"/>
            <a:ext cx="9466580" cy="533293"/>
          </a:xfrm>
          <a:prstGeom prst="rect">
            <a:avLst/>
          </a:prstGeom>
        </p:spPr>
        <p:txBody>
          <a:bodyPr lIns="0" tIns="0" rIns="0" bIns="0" rtlCol="0" anchor="t">
            <a:spAutoFit/>
          </a:bodyPr>
          <a:lstStyle/>
          <a:p>
            <a:pPr algn="l">
              <a:lnSpc>
                <a:spcPts val="4115"/>
              </a:lnSpc>
            </a:pPr>
            <a:r>
              <a:rPr lang="en-US" sz="3741">
                <a:solidFill>
                  <a:srgbClr val="FFFFFF"/>
                </a:solidFill>
                <a:latin typeface="More Sugar"/>
                <a:ea typeface="More Sugar"/>
                <a:cs typeface="More Sugar"/>
                <a:sym typeface="More Sugar"/>
              </a:rPr>
              <a:t>WHAT IS A COLLECTION?</a:t>
            </a:r>
          </a:p>
        </p:txBody>
      </p:sp>
      <p:sp>
        <p:nvSpPr>
          <p:cNvPr id="8" name="TextBox 8"/>
          <p:cNvSpPr txBox="1"/>
          <p:nvPr/>
        </p:nvSpPr>
        <p:spPr>
          <a:xfrm>
            <a:off x="1557128" y="4192431"/>
            <a:ext cx="14801496" cy="4533839"/>
          </a:xfrm>
          <a:prstGeom prst="rect">
            <a:avLst/>
          </a:prstGeom>
        </p:spPr>
        <p:txBody>
          <a:bodyPr lIns="0" tIns="0" rIns="0" bIns="0" rtlCol="0" anchor="t">
            <a:spAutoFit/>
          </a:bodyPr>
          <a:lstStyle/>
          <a:p>
            <a:pPr algn="l">
              <a:lnSpc>
                <a:spcPts val="4474"/>
              </a:lnSpc>
            </a:pPr>
            <a:r>
              <a:rPr lang="en-US" sz="2728" spc="-81">
                <a:solidFill>
                  <a:srgbClr val="FFFFFF"/>
                </a:solidFill>
                <a:latin typeface="More Sugar Thin"/>
                <a:ea typeface="More Sugar Thin"/>
                <a:cs typeface="More Sugar Thin"/>
                <a:sym typeface="More Sugar Thin"/>
              </a:rPr>
              <a:t>The ND (No Derivatives) option in CC licenses allows creators to specify that no publicly available adaptions are permitted under this license.  However the nature of the CC allows for works to be copied and distributed. They may also be collected into a group with other like pieces for distribution and/or display. Such collection may reach a point of being an independent entity entitled to their own license though every piece in the collection still retains their own license and itself is largely unchanged. </a:t>
            </a:r>
          </a:p>
          <a:p>
            <a:pPr algn="l">
              <a:lnSpc>
                <a:spcPts val="4474"/>
              </a:lnSpc>
            </a:pPr>
            <a:r>
              <a:rPr lang="en-US" sz="2728" spc="-81">
                <a:solidFill>
                  <a:srgbClr val="FFFFFF"/>
                </a:solidFill>
                <a:latin typeface="More Sugar Thin"/>
                <a:ea typeface="More Sugar Thin"/>
                <a:cs typeface="More Sugar Thin"/>
                <a:sym typeface="More Sugar Thin"/>
              </a:rPr>
              <a:t>examples of collections include online picture archives, collections of poetry from various authors with unique cover and introduction/commentary. The collection this combinations of specific pieces can be licensed as appropriate but each piece is separate and retains it’s own license. </a:t>
            </a:r>
          </a:p>
        </p:txBody>
      </p:sp>
      <p:sp>
        <p:nvSpPr>
          <p:cNvPr id="9" name="Freeform 9"/>
          <p:cNvSpPr/>
          <p:nvPr/>
        </p:nvSpPr>
        <p:spPr>
          <a:xfrm rot="1393184">
            <a:off x="15137654" y="-620401"/>
            <a:ext cx="3292370" cy="3703074"/>
          </a:xfrm>
          <a:custGeom>
            <a:avLst/>
            <a:gdLst/>
            <a:ahLst/>
            <a:cxnLst/>
            <a:rect l="l" t="t" r="r" b="b"/>
            <a:pathLst>
              <a:path w="3292370" h="3703074">
                <a:moveTo>
                  <a:pt x="0" y="0"/>
                </a:moveTo>
                <a:lnTo>
                  <a:pt x="3292370" y="0"/>
                </a:lnTo>
                <a:lnTo>
                  <a:pt x="3292370" y="3703074"/>
                </a:lnTo>
                <a:lnTo>
                  <a:pt x="0" y="370307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0" name="Freeform 10"/>
          <p:cNvSpPr/>
          <p:nvPr/>
        </p:nvSpPr>
        <p:spPr>
          <a:xfrm>
            <a:off x="556198" y="9366187"/>
            <a:ext cx="2289328" cy="457866"/>
          </a:xfrm>
          <a:custGeom>
            <a:avLst/>
            <a:gdLst/>
            <a:ahLst/>
            <a:cxnLst/>
            <a:rect l="l" t="t" r="r" b="b"/>
            <a:pathLst>
              <a:path w="2289328" h="457866">
                <a:moveTo>
                  <a:pt x="0" y="0"/>
                </a:moveTo>
                <a:lnTo>
                  <a:pt x="2289328" y="0"/>
                </a:lnTo>
                <a:lnTo>
                  <a:pt x="2289328" y="457865"/>
                </a:lnTo>
                <a:lnTo>
                  <a:pt x="0" y="457865"/>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11" name="Freeform 11"/>
          <p:cNvSpPr/>
          <p:nvPr/>
        </p:nvSpPr>
        <p:spPr>
          <a:xfrm>
            <a:off x="1700862" y="9366187"/>
            <a:ext cx="2289328" cy="457866"/>
          </a:xfrm>
          <a:custGeom>
            <a:avLst/>
            <a:gdLst/>
            <a:ahLst/>
            <a:cxnLst/>
            <a:rect l="l" t="t" r="r" b="b"/>
            <a:pathLst>
              <a:path w="2289328" h="457866">
                <a:moveTo>
                  <a:pt x="0" y="0"/>
                </a:moveTo>
                <a:lnTo>
                  <a:pt x="2289328" y="0"/>
                </a:lnTo>
                <a:lnTo>
                  <a:pt x="2289328" y="457865"/>
                </a:lnTo>
                <a:lnTo>
                  <a:pt x="0" y="457865"/>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12" name="Freeform 12"/>
          <p:cNvSpPr/>
          <p:nvPr/>
        </p:nvSpPr>
        <p:spPr>
          <a:xfrm>
            <a:off x="15824812" y="9401600"/>
            <a:ext cx="1918053" cy="383611"/>
          </a:xfrm>
          <a:custGeom>
            <a:avLst/>
            <a:gdLst/>
            <a:ahLst/>
            <a:cxnLst/>
            <a:rect l="l" t="t" r="r" b="b"/>
            <a:pathLst>
              <a:path w="1918053" h="383611">
                <a:moveTo>
                  <a:pt x="0" y="0"/>
                </a:moveTo>
                <a:lnTo>
                  <a:pt x="1918053" y="0"/>
                </a:lnTo>
                <a:lnTo>
                  <a:pt x="1918053" y="383610"/>
                </a:lnTo>
                <a:lnTo>
                  <a:pt x="0" y="38361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13" name="Freeform 13"/>
          <p:cNvSpPr/>
          <p:nvPr/>
        </p:nvSpPr>
        <p:spPr>
          <a:xfrm>
            <a:off x="15183095" y="9401600"/>
            <a:ext cx="1918053" cy="383611"/>
          </a:xfrm>
          <a:custGeom>
            <a:avLst/>
            <a:gdLst/>
            <a:ahLst/>
            <a:cxnLst/>
            <a:rect l="l" t="t" r="r" b="b"/>
            <a:pathLst>
              <a:path w="1918053" h="383611">
                <a:moveTo>
                  <a:pt x="0" y="0"/>
                </a:moveTo>
                <a:lnTo>
                  <a:pt x="1918054" y="0"/>
                </a:lnTo>
                <a:lnTo>
                  <a:pt x="1918054" y="383610"/>
                </a:lnTo>
                <a:lnTo>
                  <a:pt x="0" y="38361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14" name="TextBox 14"/>
          <p:cNvSpPr txBox="1"/>
          <p:nvPr/>
        </p:nvSpPr>
        <p:spPr>
          <a:xfrm>
            <a:off x="795669" y="9462451"/>
            <a:ext cx="4439550" cy="322708"/>
          </a:xfrm>
          <a:prstGeom prst="rect">
            <a:avLst/>
          </a:prstGeom>
        </p:spPr>
        <p:txBody>
          <a:bodyPr lIns="0" tIns="0" rIns="0" bIns="0" rtlCol="0" anchor="t">
            <a:spAutoFit/>
          </a:bodyPr>
          <a:lstStyle/>
          <a:p>
            <a:pPr algn="l">
              <a:lnSpc>
                <a:spcPts val="2505"/>
              </a:lnSpc>
            </a:pPr>
            <a:r>
              <a:rPr lang="en-US" sz="2277">
                <a:solidFill>
                  <a:srgbClr val="000000"/>
                </a:solidFill>
                <a:latin typeface="More Sugar"/>
                <a:ea typeface="More Sugar"/>
                <a:cs typeface="More Sugar"/>
                <a:sym typeface="More Sugar"/>
              </a:rPr>
              <a:t>AMY ALBAUGH</a:t>
            </a:r>
          </a:p>
        </p:txBody>
      </p:sp>
      <p:sp>
        <p:nvSpPr>
          <p:cNvPr id="15" name="TextBox 15"/>
          <p:cNvSpPr txBox="1"/>
          <p:nvPr/>
        </p:nvSpPr>
        <p:spPr>
          <a:xfrm>
            <a:off x="13031287" y="9457046"/>
            <a:ext cx="4431356" cy="322077"/>
          </a:xfrm>
          <a:prstGeom prst="rect">
            <a:avLst/>
          </a:prstGeom>
        </p:spPr>
        <p:txBody>
          <a:bodyPr lIns="0" tIns="0" rIns="0" bIns="0" rtlCol="0" anchor="t">
            <a:spAutoFit/>
          </a:bodyPr>
          <a:lstStyle/>
          <a:p>
            <a:pPr algn="r">
              <a:lnSpc>
                <a:spcPts val="2500"/>
              </a:lnSpc>
            </a:pPr>
            <a:r>
              <a:rPr lang="en-US" sz="2273">
                <a:solidFill>
                  <a:srgbClr val="000000"/>
                </a:solidFill>
                <a:latin typeface="More Sugar"/>
                <a:ea typeface="More Sugar"/>
                <a:cs typeface="More Sugar"/>
                <a:sym typeface="More Sugar"/>
              </a:rPr>
              <a:t>NOVEMBER 23</a:t>
            </a:r>
          </a:p>
        </p:txBody>
      </p:sp>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9222" b="-9222"/>
            </a:stretch>
          </a:blipFill>
        </p:spPr>
        <p:txBody>
          <a:bodyPr/>
          <a:lstStyle/>
          <a:p>
            <a:endParaRPr lang="en-US"/>
          </a:p>
        </p:txBody>
      </p:sp>
      <p:sp>
        <p:nvSpPr>
          <p:cNvPr id="3" name="Freeform 3"/>
          <p:cNvSpPr/>
          <p:nvPr/>
        </p:nvSpPr>
        <p:spPr>
          <a:xfrm rot="244855">
            <a:off x="12021586" y="2866010"/>
            <a:ext cx="5400610" cy="5887524"/>
          </a:xfrm>
          <a:custGeom>
            <a:avLst/>
            <a:gdLst/>
            <a:ahLst/>
            <a:cxnLst/>
            <a:rect l="l" t="t" r="r" b="b"/>
            <a:pathLst>
              <a:path w="5400610" h="5887524">
                <a:moveTo>
                  <a:pt x="0" y="0"/>
                </a:moveTo>
                <a:lnTo>
                  <a:pt x="5400610" y="0"/>
                </a:lnTo>
                <a:lnTo>
                  <a:pt x="5400610" y="5887525"/>
                </a:lnTo>
                <a:lnTo>
                  <a:pt x="0" y="588752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 name="Freeform 4"/>
          <p:cNvSpPr/>
          <p:nvPr/>
        </p:nvSpPr>
        <p:spPr>
          <a:xfrm rot="-281248">
            <a:off x="13645129" y="2918590"/>
            <a:ext cx="2153525" cy="861410"/>
          </a:xfrm>
          <a:custGeom>
            <a:avLst/>
            <a:gdLst/>
            <a:ahLst/>
            <a:cxnLst/>
            <a:rect l="l" t="t" r="r" b="b"/>
            <a:pathLst>
              <a:path w="2153525" h="861410">
                <a:moveTo>
                  <a:pt x="0" y="0"/>
                </a:moveTo>
                <a:lnTo>
                  <a:pt x="2153525" y="0"/>
                </a:lnTo>
                <a:lnTo>
                  <a:pt x="2153525" y="861410"/>
                </a:lnTo>
                <a:lnTo>
                  <a:pt x="0" y="86141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5" name="Freeform 5"/>
          <p:cNvSpPr/>
          <p:nvPr/>
        </p:nvSpPr>
        <p:spPr>
          <a:xfrm flipV="1">
            <a:off x="-1797003" y="-2532136"/>
            <a:ext cx="15738222" cy="4750082"/>
          </a:xfrm>
          <a:custGeom>
            <a:avLst/>
            <a:gdLst/>
            <a:ahLst/>
            <a:cxnLst/>
            <a:rect l="l" t="t" r="r" b="b"/>
            <a:pathLst>
              <a:path w="15738222" h="4750082">
                <a:moveTo>
                  <a:pt x="0" y="4750082"/>
                </a:moveTo>
                <a:lnTo>
                  <a:pt x="15738222" y="4750082"/>
                </a:lnTo>
                <a:lnTo>
                  <a:pt x="15738222" y="0"/>
                </a:lnTo>
                <a:lnTo>
                  <a:pt x="0" y="0"/>
                </a:lnTo>
                <a:lnTo>
                  <a:pt x="0" y="4750082"/>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6" name="Freeform 6"/>
          <p:cNvSpPr/>
          <p:nvPr/>
        </p:nvSpPr>
        <p:spPr>
          <a:xfrm>
            <a:off x="11473864" y="4124371"/>
            <a:ext cx="273633" cy="2388858"/>
          </a:xfrm>
          <a:custGeom>
            <a:avLst/>
            <a:gdLst/>
            <a:ahLst/>
            <a:cxnLst/>
            <a:rect l="l" t="t" r="r" b="b"/>
            <a:pathLst>
              <a:path w="273633" h="2388858">
                <a:moveTo>
                  <a:pt x="0" y="0"/>
                </a:moveTo>
                <a:lnTo>
                  <a:pt x="273633" y="0"/>
                </a:lnTo>
                <a:lnTo>
                  <a:pt x="273633" y="2388858"/>
                </a:lnTo>
                <a:lnTo>
                  <a:pt x="0" y="2388858"/>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7" name="Freeform 7"/>
          <p:cNvSpPr/>
          <p:nvPr/>
        </p:nvSpPr>
        <p:spPr>
          <a:xfrm flipH="1">
            <a:off x="17696286" y="5964361"/>
            <a:ext cx="273633" cy="2388858"/>
          </a:xfrm>
          <a:custGeom>
            <a:avLst/>
            <a:gdLst/>
            <a:ahLst/>
            <a:cxnLst/>
            <a:rect l="l" t="t" r="r" b="b"/>
            <a:pathLst>
              <a:path w="273633" h="2388858">
                <a:moveTo>
                  <a:pt x="273633" y="0"/>
                </a:moveTo>
                <a:lnTo>
                  <a:pt x="0" y="0"/>
                </a:lnTo>
                <a:lnTo>
                  <a:pt x="0" y="2388857"/>
                </a:lnTo>
                <a:lnTo>
                  <a:pt x="273633" y="2388857"/>
                </a:lnTo>
                <a:lnTo>
                  <a:pt x="273633"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8" name="Freeform 8"/>
          <p:cNvSpPr/>
          <p:nvPr/>
        </p:nvSpPr>
        <p:spPr>
          <a:xfrm>
            <a:off x="6395283" y="9240811"/>
            <a:ext cx="4925478" cy="250752"/>
          </a:xfrm>
          <a:custGeom>
            <a:avLst/>
            <a:gdLst/>
            <a:ahLst/>
            <a:cxnLst/>
            <a:rect l="l" t="t" r="r" b="b"/>
            <a:pathLst>
              <a:path w="4925478" h="250752">
                <a:moveTo>
                  <a:pt x="0" y="0"/>
                </a:moveTo>
                <a:lnTo>
                  <a:pt x="4925479" y="0"/>
                </a:lnTo>
                <a:lnTo>
                  <a:pt x="4925479" y="250752"/>
                </a:lnTo>
                <a:lnTo>
                  <a:pt x="0" y="250752"/>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sp>
        <p:nvSpPr>
          <p:cNvPr id="9" name="Freeform 9"/>
          <p:cNvSpPr/>
          <p:nvPr/>
        </p:nvSpPr>
        <p:spPr>
          <a:xfrm>
            <a:off x="556198" y="9366187"/>
            <a:ext cx="2289328" cy="457866"/>
          </a:xfrm>
          <a:custGeom>
            <a:avLst/>
            <a:gdLst/>
            <a:ahLst/>
            <a:cxnLst/>
            <a:rect l="l" t="t" r="r" b="b"/>
            <a:pathLst>
              <a:path w="2289328" h="457866">
                <a:moveTo>
                  <a:pt x="0" y="0"/>
                </a:moveTo>
                <a:lnTo>
                  <a:pt x="2289328" y="0"/>
                </a:lnTo>
                <a:lnTo>
                  <a:pt x="2289328" y="457865"/>
                </a:lnTo>
                <a:lnTo>
                  <a:pt x="0" y="457865"/>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US"/>
          </a:p>
        </p:txBody>
      </p:sp>
      <p:sp>
        <p:nvSpPr>
          <p:cNvPr id="10" name="Freeform 10"/>
          <p:cNvSpPr/>
          <p:nvPr/>
        </p:nvSpPr>
        <p:spPr>
          <a:xfrm>
            <a:off x="1700862" y="9366187"/>
            <a:ext cx="2289328" cy="457866"/>
          </a:xfrm>
          <a:custGeom>
            <a:avLst/>
            <a:gdLst/>
            <a:ahLst/>
            <a:cxnLst/>
            <a:rect l="l" t="t" r="r" b="b"/>
            <a:pathLst>
              <a:path w="2289328" h="457866">
                <a:moveTo>
                  <a:pt x="0" y="0"/>
                </a:moveTo>
                <a:lnTo>
                  <a:pt x="2289328" y="0"/>
                </a:lnTo>
                <a:lnTo>
                  <a:pt x="2289328" y="457865"/>
                </a:lnTo>
                <a:lnTo>
                  <a:pt x="0" y="457865"/>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US"/>
          </a:p>
        </p:txBody>
      </p:sp>
      <p:sp>
        <p:nvSpPr>
          <p:cNvPr id="11" name="Freeform 11"/>
          <p:cNvSpPr/>
          <p:nvPr/>
        </p:nvSpPr>
        <p:spPr>
          <a:xfrm>
            <a:off x="15824812" y="9401600"/>
            <a:ext cx="1918053" cy="383611"/>
          </a:xfrm>
          <a:custGeom>
            <a:avLst/>
            <a:gdLst/>
            <a:ahLst/>
            <a:cxnLst/>
            <a:rect l="l" t="t" r="r" b="b"/>
            <a:pathLst>
              <a:path w="1918053" h="383611">
                <a:moveTo>
                  <a:pt x="0" y="0"/>
                </a:moveTo>
                <a:lnTo>
                  <a:pt x="1918053" y="0"/>
                </a:lnTo>
                <a:lnTo>
                  <a:pt x="1918053" y="383610"/>
                </a:lnTo>
                <a:lnTo>
                  <a:pt x="0" y="383610"/>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US"/>
          </a:p>
        </p:txBody>
      </p:sp>
      <p:sp>
        <p:nvSpPr>
          <p:cNvPr id="12" name="Freeform 12"/>
          <p:cNvSpPr/>
          <p:nvPr/>
        </p:nvSpPr>
        <p:spPr>
          <a:xfrm>
            <a:off x="15183095" y="9401600"/>
            <a:ext cx="1918053" cy="383611"/>
          </a:xfrm>
          <a:custGeom>
            <a:avLst/>
            <a:gdLst/>
            <a:ahLst/>
            <a:cxnLst/>
            <a:rect l="l" t="t" r="r" b="b"/>
            <a:pathLst>
              <a:path w="1918053" h="383611">
                <a:moveTo>
                  <a:pt x="0" y="0"/>
                </a:moveTo>
                <a:lnTo>
                  <a:pt x="1918054" y="0"/>
                </a:lnTo>
                <a:lnTo>
                  <a:pt x="1918054" y="383610"/>
                </a:lnTo>
                <a:lnTo>
                  <a:pt x="0" y="383610"/>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US"/>
          </a:p>
        </p:txBody>
      </p:sp>
      <p:sp>
        <p:nvSpPr>
          <p:cNvPr id="13" name="TextBox 13"/>
          <p:cNvSpPr txBox="1"/>
          <p:nvPr/>
        </p:nvSpPr>
        <p:spPr>
          <a:xfrm>
            <a:off x="658298" y="905335"/>
            <a:ext cx="11089199" cy="1116596"/>
          </a:xfrm>
          <a:prstGeom prst="rect">
            <a:avLst/>
          </a:prstGeom>
        </p:spPr>
        <p:txBody>
          <a:bodyPr lIns="0" tIns="0" rIns="0" bIns="0" rtlCol="0" anchor="t">
            <a:spAutoFit/>
          </a:bodyPr>
          <a:lstStyle/>
          <a:p>
            <a:pPr algn="ctr">
              <a:lnSpc>
                <a:spcPts val="4750"/>
              </a:lnSpc>
            </a:pPr>
            <a:r>
              <a:rPr lang="en-US" sz="5000">
                <a:solidFill>
                  <a:srgbClr val="000000"/>
                </a:solidFill>
                <a:latin typeface="More Sugar"/>
                <a:ea typeface="More Sugar"/>
                <a:cs typeface="More Sugar"/>
                <a:sym typeface="More Sugar"/>
              </a:rPr>
              <a:t>LICENSING COLLECTIONS</a:t>
            </a:r>
          </a:p>
          <a:p>
            <a:pPr algn="ctr">
              <a:lnSpc>
                <a:spcPts val="3929"/>
              </a:lnSpc>
            </a:pPr>
            <a:endParaRPr lang="en-US" sz="5000">
              <a:solidFill>
                <a:srgbClr val="000000"/>
              </a:solidFill>
              <a:latin typeface="More Sugar"/>
              <a:ea typeface="More Sugar"/>
              <a:cs typeface="More Sugar"/>
              <a:sym typeface="More Sugar"/>
            </a:endParaRPr>
          </a:p>
        </p:txBody>
      </p:sp>
      <p:sp>
        <p:nvSpPr>
          <p:cNvPr id="14" name="TextBox 14"/>
          <p:cNvSpPr txBox="1"/>
          <p:nvPr/>
        </p:nvSpPr>
        <p:spPr>
          <a:xfrm>
            <a:off x="795669" y="3377870"/>
            <a:ext cx="10701266" cy="3549650"/>
          </a:xfrm>
          <a:prstGeom prst="rect">
            <a:avLst/>
          </a:prstGeom>
        </p:spPr>
        <p:txBody>
          <a:bodyPr lIns="0" tIns="0" rIns="0" bIns="0" rtlCol="0" anchor="t">
            <a:spAutoFit/>
          </a:bodyPr>
          <a:lstStyle/>
          <a:p>
            <a:pPr algn="l">
              <a:lnSpc>
                <a:spcPts val="3850"/>
              </a:lnSpc>
            </a:pPr>
            <a:r>
              <a:rPr lang="en-US" sz="3500">
                <a:solidFill>
                  <a:srgbClr val="FFFFFF"/>
                </a:solidFill>
                <a:latin typeface="More Sugar Thin"/>
                <a:ea typeface="More Sugar Thin"/>
                <a:cs typeface="More Sugar Thin"/>
                <a:sym typeface="More Sugar Thin"/>
              </a:rPr>
              <a:t>When you have a collection each piece retains their respect license and rights and you cannot change those licenses. If you have added any material to your collection like an introduction or a cover you can license the arrangement of the collection and the original parts of the work, but not the actual piece of the collection.</a:t>
            </a:r>
          </a:p>
        </p:txBody>
      </p:sp>
      <p:sp>
        <p:nvSpPr>
          <p:cNvPr id="15" name="TextBox 15"/>
          <p:cNvSpPr txBox="1"/>
          <p:nvPr/>
        </p:nvSpPr>
        <p:spPr>
          <a:xfrm>
            <a:off x="795669" y="9462472"/>
            <a:ext cx="4439550" cy="322666"/>
          </a:xfrm>
          <a:prstGeom prst="rect">
            <a:avLst/>
          </a:prstGeom>
        </p:spPr>
        <p:txBody>
          <a:bodyPr lIns="0" tIns="0" rIns="0" bIns="0" rtlCol="0" anchor="t">
            <a:spAutoFit/>
          </a:bodyPr>
          <a:lstStyle/>
          <a:p>
            <a:pPr algn="l">
              <a:lnSpc>
                <a:spcPts val="2505"/>
              </a:lnSpc>
            </a:pPr>
            <a:r>
              <a:rPr lang="en-US" sz="2277">
                <a:solidFill>
                  <a:srgbClr val="000000"/>
                </a:solidFill>
                <a:latin typeface="More Sugar"/>
                <a:ea typeface="More Sugar"/>
                <a:cs typeface="More Sugar"/>
                <a:sym typeface="More Sugar"/>
              </a:rPr>
              <a:t>WARNER &amp; SPENCER</a:t>
            </a:r>
          </a:p>
        </p:txBody>
      </p:sp>
      <p:sp>
        <p:nvSpPr>
          <p:cNvPr id="16" name="TextBox 16"/>
          <p:cNvSpPr txBox="1"/>
          <p:nvPr/>
        </p:nvSpPr>
        <p:spPr>
          <a:xfrm>
            <a:off x="13031287" y="9457067"/>
            <a:ext cx="4431356" cy="322036"/>
          </a:xfrm>
          <a:prstGeom prst="rect">
            <a:avLst/>
          </a:prstGeom>
        </p:spPr>
        <p:txBody>
          <a:bodyPr lIns="0" tIns="0" rIns="0" bIns="0" rtlCol="0" anchor="t">
            <a:spAutoFit/>
          </a:bodyPr>
          <a:lstStyle/>
          <a:p>
            <a:pPr algn="r">
              <a:lnSpc>
                <a:spcPts val="2500"/>
              </a:lnSpc>
            </a:pPr>
            <a:r>
              <a:rPr lang="en-US" sz="2273">
                <a:solidFill>
                  <a:srgbClr val="000000"/>
                </a:solidFill>
                <a:latin typeface="More Sugar"/>
                <a:ea typeface="More Sugar"/>
                <a:cs typeface="More Sugar"/>
                <a:sym typeface="More Sugar"/>
              </a:rPr>
              <a:t>MARCH 2023</a:t>
            </a:r>
          </a:p>
        </p:txBody>
      </p:sp>
      <p:grpSp>
        <p:nvGrpSpPr>
          <p:cNvPr id="17" name="Group 17"/>
          <p:cNvGrpSpPr/>
          <p:nvPr/>
        </p:nvGrpSpPr>
        <p:grpSpPr>
          <a:xfrm>
            <a:off x="556198" y="9366187"/>
            <a:ext cx="17186667" cy="457866"/>
            <a:chOff x="0" y="0"/>
            <a:chExt cx="22915556" cy="610487"/>
          </a:xfrm>
        </p:grpSpPr>
        <p:sp>
          <p:nvSpPr>
            <p:cNvPr id="18" name="Freeform 18"/>
            <p:cNvSpPr/>
            <p:nvPr/>
          </p:nvSpPr>
          <p:spPr>
            <a:xfrm>
              <a:off x="0" y="0"/>
              <a:ext cx="3052437" cy="610487"/>
            </a:xfrm>
            <a:custGeom>
              <a:avLst/>
              <a:gdLst/>
              <a:ahLst/>
              <a:cxnLst/>
              <a:rect l="l" t="t" r="r" b="b"/>
              <a:pathLst>
                <a:path w="3052437" h="610487">
                  <a:moveTo>
                    <a:pt x="0" y="0"/>
                  </a:moveTo>
                  <a:lnTo>
                    <a:pt x="3052437" y="0"/>
                  </a:lnTo>
                  <a:lnTo>
                    <a:pt x="3052437" y="610487"/>
                  </a:lnTo>
                  <a:lnTo>
                    <a:pt x="0" y="610487"/>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US"/>
            </a:p>
          </p:txBody>
        </p:sp>
        <p:sp>
          <p:nvSpPr>
            <p:cNvPr id="19" name="Freeform 19"/>
            <p:cNvSpPr/>
            <p:nvPr/>
          </p:nvSpPr>
          <p:spPr>
            <a:xfrm>
              <a:off x="1526219" y="0"/>
              <a:ext cx="3052437" cy="610487"/>
            </a:xfrm>
            <a:custGeom>
              <a:avLst/>
              <a:gdLst/>
              <a:ahLst/>
              <a:cxnLst/>
              <a:rect l="l" t="t" r="r" b="b"/>
              <a:pathLst>
                <a:path w="3052437" h="610487">
                  <a:moveTo>
                    <a:pt x="0" y="0"/>
                  </a:moveTo>
                  <a:lnTo>
                    <a:pt x="3052437" y="0"/>
                  </a:lnTo>
                  <a:lnTo>
                    <a:pt x="3052437" y="610487"/>
                  </a:lnTo>
                  <a:lnTo>
                    <a:pt x="0" y="610487"/>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US"/>
            </a:p>
          </p:txBody>
        </p:sp>
        <p:sp>
          <p:nvSpPr>
            <p:cNvPr id="20" name="Freeform 20"/>
            <p:cNvSpPr/>
            <p:nvPr/>
          </p:nvSpPr>
          <p:spPr>
            <a:xfrm>
              <a:off x="20358152" y="47217"/>
              <a:ext cx="2557405" cy="511481"/>
            </a:xfrm>
            <a:custGeom>
              <a:avLst/>
              <a:gdLst/>
              <a:ahLst/>
              <a:cxnLst/>
              <a:rect l="l" t="t" r="r" b="b"/>
              <a:pathLst>
                <a:path w="2557405" h="511481">
                  <a:moveTo>
                    <a:pt x="0" y="0"/>
                  </a:moveTo>
                  <a:lnTo>
                    <a:pt x="2557404" y="0"/>
                  </a:lnTo>
                  <a:lnTo>
                    <a:pt x="2557404" y="511481"/>
                  </a:lnTo>
                  <a:lnTo>
                    <a:pt x="0" y="511481"/>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US"/>
            </a:p>
          </p:txBody>
        </p:sp>
        <p:sp>
          <p:nvSpPr>
            <p:cNvPr id="21" name="Freeform 21"/>
            <p:cNvSpPr/>
            <p:nvPr/>
          </p:nvSpPr>
          <p:spPr>
            <a:xfrm>
              <a:off x="19502530" y="47217"/>
              <a:ext cx="2557405" cy="511481"/>
            </a:xfrm>
            <a:custGeom>
              <a:avLst/>
              <a:gdLst/>
              <a:ahLst/>
              <a:cxnLst/>
              <a:rect l="l" t="t" r="r" b="b"/>
              <a:pathLst>
                <a:path w="2557405" h="511481">
                  <a:moveTo>
                    <a:pt x="0" y="0"/>
                  </a:moveTo>
                  <a:lnTo>
                    <a:pt x="2557404" y="0"/>
                  </a:lnTo>
                  <a:lnTo>
                    <a:pt x="2557404" y="511481"/>
                  </a:lnTo>
                  <a:lnTo>
                    <a:pt x="0" y="511481"/>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US"/>
            </a:p>
          </p:txBody>
        </p:sp>
        <p:sp>
          <p:nvSpPr>
            <p:cNvPr id="22" name="TextBox 22"/>
            <p:cNvSpPr txBox="1"/>
            <p:nvPr/>
          </p:nvSpPr>
          <p:spPr>
            <a:xfrm>
              <a:off x="319294" y="122003"/>
              <a:ext cx="5919400" cy="436627"/>
            </a:xfrm>
            <a:prstGeom prst="rect">
              <a:avLst/>
            </a:prstGeom>
          </p:spPr>
          <p:txBody>
            <a:bodyPr lIns="0" tIns="0" rIns="0" bIns="0" rtlCol="0" anchor="t">
              <a:spAutoFit/>
            </a:bodyPr>
            <a:lstStyle/>
            <a:p>
              <a:pPr algn="l">
                <a:lnSpc>
                  <a:spcPts val="2505"/>
                </a:lnSpc>
              </a:pPr>
              <a:r>
                <a:rPr lang="en-US" sz="2277">
                  <a:solidFill>
                    <a:srgbClr val="000000"/>
                  </a:solidFill>
                  <a:latin typeface="More Sugar"/>
                  <a:ea typeface="More Sugar"/>
                  <a:cs typeface="More Sugar"/>
                  <a:sym typeface="More Sugar"/>
                </a:rPr>
                <a:t>AMY ALBAUGH</a:t>
              </a:r>
            </a:p>
          </p:txBody>
        </p:sp>
        <p:sp>
          <p:nvSpPr>
            <p:cNvPr id="23" name="TextBox 23"/>
            <p:cNvSpPr txBox="1"/>
            <p:nvPr/>
          </p:nvSpPr>
          <p:spPr>
            <a:xfrm>
              <a:off x="16633452" y="114795"/>
              <a:ext cx="5908475" cy="435786"/>
            </a:xfrm>
            <a:prstGeom prst="rect">
              <a:avLst/>
            </a:prstGeom>
          </p:spPr>
          <p:txBody>
            <a:bodyPr lIns="0" tIns="0" rIns="0" bIns="0" rtlCol="0" anchor="t">
              <a:spAutoFit/>
            </a:bodyPr>
            <a:lstStyle/>
            <a:p>
              <a:pPr algn="r">
                <a:lnSpc>
                  <a:spcPts val="2500"/>
                </a:lnSpc>
              </a:pPr>
              <a:r>
                <a:rPr lang="en-US" sz="2273">
                  <a:solidFill>
                    <a:srgbClr val="000000"/>
                  </a:solidFill>
                  <a:latin typeface="More Sugar"/>
                  <a:ea typeface="More Sugar"/>
                  <a:cs typeface="More Sugar"/>
                  <a:sym typeface="More Sugar"/>
                </a:rPr>
                <a:t>NOVEMBER 23</a:t>
              </a:r>
            </a:p>
          </p:txBody>
        </p:sp>
      </p:grpSp>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9222" b="-9222"/>
            </a:stretch>
          </a:blipFill>
        </p:spPr>
        <p:txBody>
          <a:bodyPr/>
          <a:lstStyle/>
          <a:p>
            <a:endParaRPr lang="en-US"/>
          </a:p>
        </p:txBody>
      </p:sp>
      <p:sp>
        <p:nvSpPr>
          <p:cNvPr id="3" name="Freeform 3"/>
          <p:cNvSpPr/>
          <p:nvPr/>
        </p:nvSpPr>
        <p:spPr>
          <a:xfrm flipH="1">
            <a:off x="1198746" y="441552"/>
            <a:ext cx="8460626" cy="1984401"/>
          </a:xfrm>
          <a:custGeom>
            <a:avLst/>
            <a:gdLst/>
            <a:ahLst/>
            <a:cxnLst/>
            <a:rect l="l" t="t" r="r" b="b"/>
            <a:pathLst>
              <a:path w="8460626" h="1984401">
                <a:moveTo>
                  <a:pt x="8460626" y="0"/>
                </a:moveTo>
                <a:lnTo>
                  <a:pt x="0" y="0"/>
                </a:lnTo>
                <a:lnTo>
                  <a:pt x="0" y="1984402"/>
                </a:lnTo>
                <a:lnTo>
                  <a:pt x="8460626" y="1984402"/>
                </a:lnTo>
                <a:lnTo>
                  <a:pt x="8460626"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 name="Freeform 4"/>
          <p:cNvSpPr/>
          <p:nvPr/>
        </p:nvSpPr>
        <p:spPr>
          <a:xfrm>
            <a:off x="15741979" y="407547"/>
            <a:ext cx="2198272" cy="2329493"/>
          </a:xfrm>
          <a:custGeom>
            <a:avLst/>
            <a:gdLst/>
            <a:ahLst/>
            <a:cxnLst/>
            <a:rect l="l" t="t" r="r" b="b"/>
            <a:pathLst>
              <a:path w="2198272" h="2329493">
                <a:moveTo>
                  <a:pt x="0" y="0"/>
                </a:moveTo>
                <a:lnTo>
                  <a:pt x="2198272" y="0"/>
                </a:lnTo>
                <a:lnTo>
                  <a:pt x="2198272" y="2329493"/>
                </a:lnTo>
                <a:lnTo>
                  <a:pt x="0" y="232949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5" name="TextBox 5"/>
          <p:cNvSpPr txBox="1"/>
          <p:nvPr/>
        </p:nvSpPr>
        <p:spPr>
          <a:xfrm>
            <a:off x="1752501" y="1275399"/>
            <a:ext cx="8219615" cy="1066596"/>
          </a:xfrm>
          <a:prstGeom prst="rect">
            <a:avLst/>
          </a:prstGeom>
        </p:spPr>
        <p:txBody>
          <a:bodyPr lIns="0" tIns="0" rIns="0" bIns="0" rtlCol="0" anchor="t">
            <a:spAutoFit/>
          </a:bodyPr>
          <a:lstStyle/>
          <a:p>
            <a:pPr algn="l">
              <a:lnSpc>
                <a:spcPts val="8255"/>
              </a:lnSpc>
            </a:pPr>
            <a:r>
              <a:rPr lang="en-US" sz="7505">
                <a:solidFill>
                  <a:srgbClr val="000000"/>
                </a:solidFill>
                <a:latin typeface="More Sugar"/>
                <a:ea typeface="More Sugar"/>
                <a:cs typeface="More Sugar"/>
                <a:sym typeface="More Sugar"/>
              </a:rPr>
              <a:t>MY COLLECTION</a:t>
            </a:r>
          </a:p>
        </p:txBody>
      </p:sp>
      <p:sp>
        <p:nvSpPr>
          <p:cNvPr id="6" name="TextBox 6"/>
          <p:cNvSpPr txBox="1"/>
          <p:nvPr/>
        </p:nvSpPr>
        <p:spPr>
          <a:xfrm>
            <a:off x="677427" y="6428550"/>
            <a:ext cx="16581873" cy="1606134"/>
          </a:xfrm>
          <a:prstGeom prst="rect">
            <a:avLst/>
          </a:prstGeom>
        </p:spPr>
        <p:txBody>
          <a:bodyPr lIns="0" tIns="0" rIns="0" bIns="0" rtlCol="0" anchor="t">
            <a:spAutoFit/>
          </a:bodyPr>
          <a:lstStyle/>
          <a:p>
            <a:pPr algn="ctr">
              <a:lnSpc>
                <a:spcPts val="3201"/>
              </a:lnSpc>
            </a:pPr>
            <a:r>
              <a:rPr lang="en-US" sz="2581" spc="-77">
                <a:solidFill>
                  <a:srgbClr val="FFFFFF"/>
                </a:solidFill>
                <a:latin typeface="More Sugar"/>
                <a:ea typeface="More Sugar"/>
                <a:cs typeface="More Sugar"/>
                <a:sym typeface="More Sugar"/>
              </a:rPr>
              <a:t>Here’s the link to my collection: </a:t>
            </a:r>
          </a:p>
          <a:p>
            <a:pPr algn="ctr">
              <a:lnSpc>
                <a:spcPts val="3201"/>
              </a:lnSpc>
            </a:pPr>
            <a:endParaRPr lang="en-US" sz="2581" spc="-77">
              <a:solidFill>
                <a:srgbClr val="FFFFFF"/>
              </a:solidFill>
              <a:latin typeface="More Sugar"/>
              <a:ea typeface="More Sugar"/>
              <a:cs typeface="More Sugar"/>
              <a:sym typeface="More Sugar"/>
            </a:endParaRPr>
          </a:p>
          <a:p>
            <a:pPr algn="ctr">
              <a:lnSpc>
                <a:spcPts val="3201"/>
              </a:lnSpc>
            </a:pPr>
            <a:r>
              <a:rPr lang="en-US" sz="2581" u="sng" spc="-77">
                <a:solidFill>
                  <a:srgbClr val="FFFFFF"/>
                </a:solidFill>
                <a:latin typeface="More Sugar"/>
                <a:ea typeface="More Sugar"/>
                <a:cs typeface="More Sugar"/>
                <a:sym typeface="More Sugar"/>
                <a:hlinkClick r:id="rId8" tooltip="https://www.thingiverse.com/aalbaugh/collections/40228632/things"/>
              </a:rPr>
              <a:t>https://www.thingiverse.com/aalbaugh/collections/40228632/things</a:t>
            </a:r>
          </a:p>
          <a:p>
            <a:pPr marL="0" lvl="1" indent="0" algn="ctr">
              <a:lnSpc>
                <a:spcPts val="3201"/>
              </a:lnSpc>
              <a:spcBef>
                <a:spcPct val="0"/>
              </a:spcBef>
            </a:pPr>
            <a:endParaRPr lang="en-US" sz="2581" u="sng" spc="-77">
              <a:solidFill>
                <a:srgbClr val="FFFFFF"/>
              </a:solidFill>
              <a:latin typeface="More Sugar"/>
              <a:ea typeface="More Sugar"/>
              <a:cs typeface="More Sugar"/>
              <a:sym typeface="More Sugar"/>
              <a:hlinkClick r:id="rId8" tooltip="https://www.thingiverse.com/aalbaugh/collections/40228632/things"/>
            </a:endParaRPr>
          </a:p>
        </p:txBody>
      </p:sp>
      <p:sp>
        <p:nvSpPr>
          <p:cNvPr id="7" name="TextBox 7"/>
          <p:cNvSpPr txBox="1"/>
          <p:nvPr/>
        </p:nvSpPr>
        <p:spPr>
          <a:xfrm>
            <a:off x="1210641" y="3087002"/>
            <a:ext cx="15890508" cy="2220179"/>
          </a:xfrm>
          <a:prstGeom prst="rect">
            <a:avLst/>
          </a:prstGeom>
        </p:spPr>
        <p:txBody>
          <a:bodyPr lIns="0" tIns="0" rIns="0" bIns="0" rtlCol="0" anchor="t">
            <a:spAutoFit/>
          </a:bodyPr>
          <a:lstStyle/>
          <a:p>
            <a:pPr algn="ctr">
              <a:lnSpc>
                <a:spcPts val="4198"/>
              </a:lnSpc>
            </a:pPr>
            <a:r>
              <a:rPr lang="en-US" sz="3817">
                <a:solidFill>
                  <a:srgbClr val="FFFFFF"/>
                </a:solidFill>
                <a:latin typeface="More Sugar Thin"/>
                <a:ea typeface="More Sugar Thin"/>
                <a:cs typeface="More Sugar Thin"/>
                <a:sym typeface="More Sugar Thin"/>
              </a:rPr>
              <a:t>I have creative a collection of 3D designs that are available under CC for people to use as 3d print files. The collection is hosted on Thingiverse and is collection called Characters. The files selected are for the production of armatures that can be used as toys or in other creative projects.</a:t>
            </a:r>
          </a:p>
        </p:txBody>
      </p:sp>
      <p:sp>
        <p:nvSpPr>
          <p:cNvPr id="8" name="Freeform 8"/>
          <p:cNvSpPr/>
          <p:nvPr/>
        </p:nvSpPr>
        <p:spPr>
          <a:xfrm>
            <a:off x="556198" y="9366187"/>
            <a:ext cx="2289328" cy="457866"/>
          </a:xfrm>
          <a:custGeom>
            <a:avLst/>
            <a:gdLst/>
            <a:ahLst/>
            <a:cxnLst/>
            <a:rect l="l" t="t" r="r" b="b"/>
            <a:pathLst>
              <a:path w="2289328" h="457866">
                <a:moveTo>
                  <a:pt x="0" y="0"/>
                </a:moveTo>
                <a:lnTo>
                  <a:pt x="2289328" y="0"/>
                </a:lnTo>
                <a:lnTo>
                  <a:pt x="2289328" y="457865"/>
                </a:lnTo>
                <a:lnTo>
                  <a:pt x="0" y="457865"/>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9" name="Freeform 9"/>
          <p:cNvSpPr/>
          <p:nvPr/>
        </p:nvSpPr>
        <p:spPr>
          <a:xfrm>
            <a:off x="1700862" y="9366187"/>
            <a:ext cx="2289328" cy="457866"/>
          </a:xfrm>
          <a:custGeom>
            <a:avLst/>
            <a:gdLst/>
            <a:ahLst/>
            <a:cxnLst/>
            <a:rect l="l" t="t" r="r" b="b"/>
            <a:pathLst>
              <a:path w="2289328" h="457866">
                <a:moveTo>
                  <a:pt x="0" y="0"/>
                </a:moveTo>
                <a:lnTo>
                  <a:pt x="2289328" y="0"/>
                </a:lnTo>
                <a:lnTo>
                  <a:pt x="2289328" y="457865"/>
                </a:lnTo>
                <a:lnTo>
                  <a:pt x="0" y="457865"/>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10" name="Freeform 10"/>
          <p:cNvSpPr/>
          <p:nvPr/>
        </p:nvSpPr>
        <p:spPr>
          <a:xfrm>
            <a:off x="15824812" y="9401600"/>
            <a:ext cx="1918053" cy="383611"/>
          </a:xfrm>
          <a:custGeom>
            <a:avLst/>
            <a:gdLst/>
            <a:ahLst/>
            <a:cxnLst/>
            <a:rect l="l" t="t" r="r" b="b"/>
            <a:pathLst>
              <a:path w="1918053" h="383611">
                <a:moveTo>
                  <a:pt x="0" y="0"/>
                </a:moveTo>
                <a:lnTo>
                  <a:pt x="1918053" y="0"/>
                </a:lnTo>
                <a:lnTo>
                  <a:pt x="1918053" y="383610"/>
                </a:lnTo>
                <a:lnTo>
                  <a:pt x="0" y="38361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11" name="Freeform 11"/>
          <p:cNvSpPr/>
          <p:nvPr/>
        </p:nvSpPr>
        <p:spPr>
          <a:xfrm>
            <a:off x="15183095" y="9401600"/>
            <a:ext cx="1918053" cy="383611"/>
          </a:xfrm>
          <a:custGeom>
            <a:avLst/>
            <a:gdLst/>
            <a:ahLst/>
            <a:cxnLst/>
            <a:rect l="l" t="t" r="r" b="b"/>
            <a:pathLst>
              <a:path w="1918053" h="383611">
                <a:moveTo>
                  <a:pt x="0" y="0"/>
                </a:moveTo>
                <a:lnTo>
                  <a:pt x="1918054" y="0"/>
                </a:lnTo>
                <a:lnTo>
                  <a:pt x="1918054" y="383610"/>
                </a:lnTo>
                <a:lnTo>
                  <a:pt x="0" y="38361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12" name="TextBox 12"/>
          <p:cNvSpPr txBox="1"/>
          <p:nvPr/>
        </p:nvSpPr>
        <p:spPr>
          <a:xfrm>
            <a:off x="795669" y="9462472"/>
            <a:ext cx="4439550" cy="322666"/>
          </a:xfrm>
          <a:prstGeom prst="rect">
            <a:avLst/>
          </a:prstGeom>
        </p:spPr>
        <p:txBody>
          <a:bodyPr lIns="0" tIns="0" rIns="0" bIns="0" rtlCol="0" anchor="t">
            <a:spAutoFit/>
          </a:bodyPr>
          <a:lstStyle/>
          <a:p>
            <a:pPr algn="l">
              <a:lnSpc>
                <a:spcPts val="2505"/>
              </a:lnSpc>
            </a:pPr>
            <a:r>
              <a:rPr lang="en-US" sz="2277">
                <a:solidFill>
                  <a:srgbClr val="000000"/>
                </a:solidFill>
                <a:latin typeface="More Sugar"/>
                <a:ea typeface="More Sugar"/>
                <a:cs typeface="More Sugar"/>
                <a:sym typeface="More Sugar"/>
              </a:rPr>
              <a:t>WARNER &amp; SPENCER</a:t>
            </a:r>
          </a:p>
        </p:txBody>
      </p:sp>
      <p:sp>
        <p:nvSpPr>
          <p:cNvPr id="13" name="TextBox 13"/>
          <p:cNvSpPr txBox="1"/>
          <p:nvPr/>
        </p:nvSpPr>
        <p:spPr>
          <a:xfrm>
            <a:off x="13031287" y="9457067"/>
            <a:ext cx="4431356" cy="322036"/>
          </a:xfrm>
          <a:prstGeom prst="rect">
            <a:avLst/>
          </a:prstGeom>
        </p:spPr>
        <p:txBody>
          <a:bodyPr lIns="0" tIns="0" rIns="0" bIns="0" rtlCol="0" anchor="t">
            <a:spAutoFit/>
          </a:bodyPr>
          <a:lstStyle/>
          <a:p>
            <a:pPr algn="r">
              <a:lnSpc>
                <a:spcPts val="2500"/>
              </a:lnSpc>
            </a:pPr>
            <a:r>
              <a:rPr lang="en-US" sz="2273">
                <a:solidFill>
                  <a:srgbClr val="000000"/>
                </a:solidFill>
                <a:latin typeface="More Sugar"/>
                <a:ea typeface="More Sugar"/>
                <a:cs typeface="More Sugar"/>
                <a:sym typeface="More Sugar"/>
              </a:rPr>
              <a:t>MARCH 2023</a:t>
            </a:r>
          </a:p>
        </p:txBody>
      </p:sp>
      <p:grpSp>
        <p:nvGrpSpPr>
          <p:cNvPr id="14" name="Group 14"/>
          <p:cNvGrpSpPr/>
          <p:nvPr/>
        </p:nvGrpSpPr>
        <p:grpSpPr>
          <a:xfrm>
            <a:off x="556198" y="9366187"/>
            <a:ext cx="17186667" cy="457866"/>
            <a:chOff x="0" y="0"/>
            <a:chExt cx="22915556" cy="610487"/>
          </a:xfrm>
        </p:grpSpPr>
        <p:sp>
          <p:nvSpPr>
            <p:cNvPr id="15" name="Freeform 15"/>
            <p:cNvSpPr/>
            <p:nvPr/>
          </p:nvSpPr>
          <p:spPr>
            <a:xfrm>
              <a:off x="0" y="0"/>
              <a:ext cx="3052437" cy="610487"/>
            </a:xfrm>
            <a:custGeom>
              <a:avLst/>
              <a:gdLst/>
              <a:ahLst/>
              <a:cxnLst/>
              <a:rect l="l" t="t" r="r" b="b"/>
              <a:pathLst>
                <a:path w="3052437" h="610487">
                  <a:moveTo>
                    <a:pt x="0" y="0"/>
                  </a:moveTo>
                  <a:lnTo>
                    <a:pt x="3052437" y="0"/>
                  </a:lnTo>
                  <a:lnTo>
                    <a:pt x="3052437" y="610487"/>
                  </a:lnTo>
                  <a:lnTo>
                    <a:pt x="0" y="610487"/>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16" name="Freeform 16"/>
            <p:cNvSpPr/>
            <p:nvPr/>
          </p:nvSpPr>
          <p:spPr>
            <a:xfrm>
              <a:off x="1526219" y="0"/>
              <a:ext cx="3052437" cy="610487"/>
            </a:xfrm>
            <a:custGeom>
              <a:avLst/>
              <a:gdLst/>
              <a:ahLst/>
              <a:cxnLst/>
              <a:rect l="l" t="t" r="r" b="b"/>
              <a:pathLst>
                <a:path w="3052437" h="610487">
                  <a:moveTo>
                    <a:pt x="0" y="0"/>
                  </a:moveTo>
                  <a:lnTo>
                    <a:pt x="3052437" y="0"/>
                  </a:lnTo>
                  <a:lnTo>
                    <a:pt x="3052437" y="610487"/>
                  </a:lnTo>
                  <a:lnTo>
                    <a:pt x="0" y="610487"/>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17" name="Freeform 17"/>
            <p:cNvSpPr/>
            <p:nvPr/>
          </p:nvSpPr>
          <p:spPr>
            <a:xfrm>
              <a:off x="20358152" y="47217"/>
              <a:ext cx="2557405" cy="511481"/>
            </a:xfrm>
            <a:custGeom>
              <a:avLst/>
              <a:gdLst/>
              <a:ahLst/>
              <a:cxnLst/>
              <a:rect l="l" t="t" r="r" b="b"/>
              <a:pathLst>
                <a:path w="2557405" h="511481">
                  <a:moveTo>
                    <a:pt x="0" y="0"/>
                  </a:moveTo>
                  <a:lnTo>
                    <a:pt x="2557404" y="0"/>
                  </a:lnTo>
                  <a:lnTo>
                    <a:pt x="2557404" y="511481"/>
                  </a:lnTo>
                  <a:lnTo>
                    <a:pt x="0" y="511481"/>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18" name="Freeform 18"/>
            <p:cNvSpPr/>
            <p:nvPr/>
          </p:nvSpPr>
          <p:spPr>
            <a:xfrm>
              <a:off x="19502530" y="47217"/>
              <a:ext cx="2557405" cy="511481"/>
            </a:xfrm>
            <a:custGeom>
              <a:avLst/>
              <a:gdLst/>
              <a:ahLst/>
              <a:cxnLst/>
              <a:rect l="l" t="t" r="r" b="b"/>
              <a:pathLst>
                <a:path w="2557405" h="511481">
                  <a:moveTo>
                    <a:pt x="0" y="0"/>
                  </a:moveTo>
                  <a:lnTo>
                    <a:pt x="2557404" y="0"/>
                  </a:lnTo>
                  <a:lnTo>
                    <a:pt x="2557404" y="511481"/>
                  </a:lnTo>
                  <a:lnTo>
                    <a:pt x="0" y="511481"/>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19" name="TextBox 19"/>
            <p:cNvSpPr txBox="1"/>
            <p:nvPr/>
          </p:nvSpPr>
          <p:spPr>
            <a:xfrm>
              <a:off x="319294" y="122003"/>
              <a:ext cx="5919400" cy="436627"/>
            </a:xfrm>
            <a:prstGeom prst="rect">
              <a:avLst/>
            </a:prstGeom>
          </p:spPr>
          <p:txBody>
            <a:bodyPr lIns="0" tIns="0" rIns="0" bIns="0" rtlCol="0" anchor="t">
              <a:spAutoFit/>
            </a:bodyPr>
            <a:lstStyle/>
            <a:p>
              <a:pPr algn="l">
                <a:lnSpc>
                  <a:spcPts val="2505"/>
                </a:lnSpc>
              </a:pPr>
              <a:r>
                <a:rPr lang="en-US" sz="2277">
                  <a:solidFill>
                    <a:srgbClr val="000000"/>
                  </a:solidFill>
                  <a:latin typeface="More Sugar"/>
                  <a:ea typeface="More Sugar"/>
                  <a:cs typeface="More Sugar"/>
                  <a:sym typeface="More Sugar"/>
                </a:rPr>
                <a:t>AMY ALBAUGH</a:t>
              </a:r>
            </a:p>
          </p:txBody>
        </p:sp>
        <p:sp>
          <p:nvSpPr>
            <p:cNvPr id="20" name="TextBox 20"/>
            <p:cNvSpPr txBox="1"/>
            <p:nvPr/>
          </p:nvSpPr>
          <p:spPr>
            <a:xfrm>
              <a:off x="16633452" y="114795"/>
              <a:ext cx="5908475" cy="435786"/>
            </a:xfrm>
            <a:prstGeom prst="rect">
              <a:avLst/>
            </a:prstGeom>
          </p:spPr>
          <p:txBody>
            <a:bodyPr lIns="0" tIns="0" rIns="0" bIns="0" rtlCol="0" anchor="t">
              <a:spAutoFit/>
            </a:bodyPr>
            <a:lstStyle/>
            <a:p>
              <a:pPr algn="r">
                <a:lnSpc>
                  <a:spcPts val="2500"/>
                </a:lnSpc>
              </a:pPr>
              <a:r>
                <a:rPr lang="en-US" sz="2273">
                  <a:solidFill>
                    <a:srgbClr val="000000"/>
                  </a:solidFill>
                  <a:latin typeface="More Sugar"/>
                  <a:ea typeface="More Sugar"/>
                  <a:cs typeface="More Sugar"/>
                  <a:sym typeface="More Sugar"/>
                </a:rPr>
                <a:t>NOVEMBER 23</a:t>
              </a:r>
            </a:p>
          </p:txBody>
        </p:sp>
      </p:grpSp>
    </p:spTree>
    <p:custDataLst>
      <p:tags r:id="rId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9222" b="-9222"/>
            </a:stretch>
          </a:blipFill>
        </p:spPr>
        <p:txBody>
          <a:bodyPr/>
          <a:lstStyle/>
          <a:p>
            <a:endParaRPr lang="en-US"/>
          </a:p>
        </p:txBody>
      </p:sp>
      <p:sp>
        <p:nvSpPr>
          <p:cNvPr id="3" name="Freeform 3"/>
          <p:cNvSpPr/>
          <p:nvPr/>
        </p:nvSpPr>
        <p:spPr>
          <a:xfrm flipH="1">
            <a:off x="3290402" y="-550066"/>
            <a:ext cx="11370168" cy="2666821"/>
          </a:xfrm>
          <a:custGeom>
            <a:avLst/>
            <a:gdLst/>
            <a:ahLst/>
            <a:cxnLst/>
            <a:rect l="l" t="t" r="r" b="b"/>
            <a:pathLst>
              <a:path w="11370168" h="2666821">
                <a:moveTo>
                  <a:pt x="11370168" y="0"/>
                </a:moveTo>
                <a:lnTo>
                  <a:pt x="0" y="0"/>
                </a:lnTo>
                <a:lnTo>
                  <a:pt x="0" y="2666821"/>
                </a:lnTo>
                <a:lnTo>
                  <a:pt x="11370168" y="2666821"/>
                </a:lnTo>
                <a:lnTo>
                  <a:pt x="11370168"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 name="TextBox 4"/>
          <p:cNvSpPr txBox="1"/>
          <p:nvPr/>
        </p:nvSpPr>
        <p:spPr>
          <a:xfrm>
            <a:off x="3403903" y="395905"/>
            <a:ext cx="10888318" cy="2092325"/>
          </a:xfrm>
          <a:prstGeom prst="rect">
            <a:avLst/>
          </a:prstGeom>
        </p:spPr>
        <p:txBody>
          <a:bodyPr lIns="0" tIns="0" rIns="0" bIns="0" rtlCol="0" anchor="t">
            <a:spAutoFit/>
          </a:bodyPr>
          <a:lstStyle/>
          <a:p>
            <a:pPr algn="ctr">
              <a:lnSpc>
                <a:spcPts val="5499"/>
              </a:lnSpc>
            </a:pPr>
            <a:r>
              <a:rPr lang="en-US" sz="4999">
                <a:solidFill>
                  <a:srgbClr val="000000"/>
                </a:solidFill>
                <a:latin typeface="More Sugar"/>
                <a:ea typeface="More Sugar"/>
                <a:cs typeface="More Sugar"/>
                <a:sym typeface="More Sugar"/>
              </a:rPr>
              <a:t>REMIXES, ADAPTATION AND DERIVATIVE WORKS</a:t>
            </a:r>
          </a:p>
          <a:p>
            <a:pPr algn="ctr">
              <a:lnSpc>
                <a:spcPts val="5499"/>
              </a:lnSpc>
            </a:pPr>
            <a:endParaRPr lang="en-US" sz="4999">
              <a:solidFill>
                <a:srgbClr val="000000"/>
              </a:solidFill>
              <a:latin typeface="More Sugar"/>
              <a:ea typeface="More Sugar"/>
              <a:cs typeface="More Sugar"/>
              <a:sym typeface="More Sugar"/>
            </a:endParaRPr>
          </a:p>
        </p:txBody>
      </p:sp>
      <p:sp>
        <p:nvSpPr>
          <p:cNvPr id="5" name="TextBox 5"/>
          <p:cNvSpPr txBox="1"/>
          <p:nvPr/>
        </p:nvSpPr>
        <p:spPr>
          <a:xfrm>
            <a:off x="1426642" y="3134198"/>
            <a:ext cx="15357197" cy="4608075"/>
          </a:xfrm>
          <a:prstGeom prst="rect">
            <a:avLst/>
          </a:prstGeom>
        </p:spPr>
        <p:txBody>
          <a:bodyPr lIns="0" tIns="0" rIns="0" bIns="0" rtlCol="0" anchor="t">
            <a:spAutoFit/>
          </a:bodyPr>
          <a:lstStyle/>
          <a:p>
            <a:pPr algn="l">
              <a:lnSpc>
                <a:spcPts val="4532"/>
              </a:lnSpc>
            </a:pPr>
            <a:r>
              <a:rPr lang="en-US" sz="2763" spc="-82">
                <a:solidFill>
                  <a:srgbClr val="FFFFFF"/>
                </a:solidFill>
                <a:latin typeface="More Sugar Thin"/>
                <a:ea typeface="More Sugar Thin"/>
                <a:cs typeface="More Sugar Thin"/>
                <a:sym typeface="More Sugar Thin"/>
              </a:rPr>
              <a:t>Where a collection retains the separation between each component, a remix or adaption will edit, combine and reconfigure a single or multiple works into a new piece of work.</a:t>
            </a:r>
          </a:p>
          <a:p>
            <a:pPr algn="l">
              <a:lnSpc>
                <a:spcPts val="4532"/>
              </a:lnSpc>
            </a:pPr>
            <a:r>
              <a:rPr lang="en-US" sz="2763" spc="-82">
                <a:solidFill>
                  <a:srgbClr val="FFFFFF"/>
                </a:solidFill>
                <a:latin typeface="More Sugar Thin"/>
                <a:ea typeface="More Sugar Thin"/>
                <a:cs typeface="More Sugar Thin"/>
                <a:sym typeface="More Sugar Thin"/>
              </a:rPr>
              <a:t>If a collection is like a photo album, an adaption is like a composite picture.</a:t>
            </a:r>
          </a:p>
          <a:p>
            <a:pPr algn="l">
              <a:lnSpc>
                <a:spcPts val="4532"/>
              </a:lnSpc>
            </a:pPr>
            <a:r>
              <a:rPr lang="en-US" sz="2763" spc="-82">
                <a:solidFill>
                  <a:srgbClr val="FFFFFF"/>
                </a:solidFill>
                <a:latin typeface="More Sugar Thin"/>
                <a:ea typeface="More Sugar Thin"/>
                <a:cs typeface="More Sugar Thin"/>
                <a:sym typeface="More Sugar Thin"/>
              </a:rPr>
              <a:t>of course not all edits to an original piece constitutes an adaption, if you’re correcting grammar and spelling, upping the quality of the an image file. Then those do not rise to the level of derivative works. </a:t>
            </a:r>
          </a:p>
          <a:p>
            <a:pPr algn="l">
              <a:lnSpc>
                <a:spcPts val="4532"/>
              </a:lnSpc>
            </a:pPr>
            <a:r>
              <a:rPr lang="en-US" sz="2763" spc="-82">
                <a:solidFill>
                  <a:srgbClr val="FFFFFF"/>
                </a:solidFill>
                <a:latin typeface="More Sugar Thin"/>
                <a:ea typeface="More Sugar Thin"/>
                <a:cs typeface="More Sugar Thin"/>
                <a:sym typeface="More Sugar Thin"/>
              </a:rPr>
              <a:t>The thing to remember in an adaptation or a remix if you can pull the piece out whole then it wasn’t adapted it was inserted. You can include excerpts of texts and pictures, but until there’s no way to see where one piece begins and the other ends it’s not an adaptation in the truest sense of the term.</a:t>
            </a:r>
          </a:p>
        </p:txBody>
      </p:sp>
      <p:sp>
        <p:nvSpPr>
          <p:cNvPr id="6" name="Freeform 6"/>
          <p:cNvSpPr/>
          <p:nvPr/>
        </p:nvSpPr>
        <p:spPr>
          <a:xfrm>
            <a:off x="556198" y="9366187"/>
            <a:ext cx="2289328" cy="457866"/>
          </a:xfrm>
          <a:custGeom>
            <a:avLst/>
            <a:gdLst/>
            <a:ahLst/>
            <a:cxnLst/>
            <a:rect l="l" t="t" r="r" b="b"/>
            <a:pathLst>
              <a:path w="2289328" h="457866">
                <a:moveTo>
                  <a:pt x="0" y="0"/>
                </a:moveTo>
                <a:lnTo>
                  <a:pt x="2289328" y="0"/>
                </a:lnTo>
                <a:lnTo>
                  <a:pt x="2289328" y="457865"/>
                </a:lnTo>
                <a:lnTo>
                  <a:pt x="0" y="45786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7" name="Freeform 7"/>
          <p:cNvSpPr/>
          <p:nvPr/>
        </p:nvSpPr>
        <p:spPr>
          <a:xfrm>
            <a:off x="1700862" y="9366187"/>
            <a:ext cx="2289328" cy="457866"/>
          </a:xfrm>
          <a:custGeom>
            <a:avLst/>
            <a:gdLst/>
            <a:ahLst/>
            <a:cxnLst/>
            <a:rect l="l" t="t" r="r" b="b"/>
            <a:pathLst>
              <a:path w="2289328" h="457866">
                <a:moveTo>
                  <a:pt x="0" y="0"/>
                </a:moveTo>
                <a:lnTo>
                  <a:pt x="2289328" y="0"/>
                </a:lnTo>
                <a:lnTo>
                  <a:pt x="2289328" y="457865"/>
                </a:lnTo>
                <a:lnTo>
                  <a:pt x="0" y="45786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8" name="Freeform 8"/>
          <p:cNvSpPr/>
          <p:nvPr/>
        </p:nvSpPr>
        <p:spPr>
          <a:xfrm>
            <a:off x="15824812" y="9401600"/>
            <a:ext cx="1918053" cy="383611"/>
          </a:xfrm>
          <a:custGeom>
            <a:avLst/>
            <a:gdLst/>
            <a:ahLst/>
            <a:cxnLst/>
            <a:rect l="l" t="t" r="r" b="b"/>
            <a:pathLst>
              <a:path w="1918053" h="383611">
                <a:moveTo>
                  <a:pt x="0" y="0"/>
                </a:moveTo>
                <a:lnTo>
                  <a:pt x="1918053" y="0"/>
                </a:lnTo>
                <a:lnTo>
                  <a:pt x="1918053" y="383610"/>
                </a:lnTo>
                <a:lnTo>
                  <a:pt x="0" y="38361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9" name="Freeform 9"/>
          <p:cNvSpPr/>
          <p:nvPr/>
        </p:nvSpPr>
        <p:spPr>
          <a:xfrm>
            <a:off x="15183095" y="9401600"/>
            <a:ext cx="1918053" cy="383611"/>
          </a:xfrm>
          <a:custGeom>
            <a:avLst/>
            <a:gdLst/>
            <a:ahLst/>
            <a:cxnLst/>
            <a:rect l="l" t="t" r="r" b="b"/>
            <a:pathLst>
              <a:path w="1918053" h="383611">
                <a:moveTo>
                  <a:pt x="0" y="0"/>
                </a:moveTo>
                <a:lnTo>
                  <a:pt x="1918054" y="0"/>
                </a:lnTo>
                <a:lnTo>
                  <a:pt x="1918054" y="383610"/>
                </a:lnTo>
                <a:lnTo>
                  <a:pt x="0" y="38361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0" name="TextBox 10"/>
          <p:cNvSpPr txBox="1"/>
          <p:nvPr/>
        </p:nvSpPr>
        <p:spPr>
          <a:xfrm>
            <a:off x="795669" y="9462472"/>
            <a:ext cx="4439550" cy="322666"/>
          </a:xfrm>
          <a:prstGeom prst="rect">
            <a:avLst/>
          </a:prstGeom>
        </p:spPr>
        <p:txBody>
          <a:bodyPr lIns="0" tIns="0" rIns="0" bIns="0" rtlCol="0" anchor="t">
            <a:spAutoFit/>
          </a:bodyPr>
          <a:lstStyle/>
          <a:p>
            <a:pPr algn="l">
              <a:lnSpc>
                <a:spcPts val="2505"/>
              </a:lnSpc>
            </a:pPr>
            <a:r>
              <a:rPr lang="en-US" sz="2277">
                <a:solidFill>
                  <a:srgbClr val="000000"/>
                </a:solidFill>
                <a:latin typeface="More Sugar"/>
                <a:ea typeface="More Sugar"/>
                <a:cs typeface="More Sugar"/>
                <a:sym typeface="More Sugar"/>
              </a:rPr>
              <a:t>WARNER &amp; SPENCER</a:t>
            </a:r>
          </a:p>
        </p:txBody>
      </p:sp>
      <p:sp>
        <p:nvSpPr>
          <p:cNvPr id="11" name="TextBox 11"/>
          <p:cNvSpPr txBox="1"/>
          <p:nvPr/>
        </p:nvSpPr>
        <p:spPr>
          <a:xfrm>
            <a:off x="13031287" y="9457067"/>
            <a:ext cx="4431356" cy="322036"/>
          </a:xfrm>
          <a:prstGeom prst="rect">
            <a:avLst/>
          </a:prstGeom>
        </p:spPr>
        <p:txBody>
          <a:bodyPr lIns="0" tIns="0" rIns="0" bIns="0" rtlCol="0" anchor="t">
            <a:spAutoFit/>
          </a:bodyPr>
          <a:lstStyle/>
          <a:p>
            <a:pPr algn="r">
              <a:lnSpc>
                <a:spcPts val="2500"/>
              </a:lnSpc>
            </a:pPr>
            <a:r>
              <a:rPr lang="en-US" sz="2273">
                <a:solidFill>
                  <a:srgbClr val="000000"/>
                </a:solidFill>
                <a:latin typeface="More Sugar"/>
                <a:ea typeface="More Sugar"/>
                <a:cs typeface="More Sugar"/>
                <a:sym typeface="More Sugar"/>
              </a:rPr>
              <a:t>MARCH 2023</a:t>
            </a:r>
          </a:p>
        </p:txBody>
      </p:sp>
      <p:grpSp>
        <p:nvGrpSpPr>
          <p:cNvPr id="12" name="Group 12"/>
          <p:cNvGrpSpPr/>
          <p:nvPr/>
        </p:nvGrpSpPr>
        <p:grpSpPr>
          <a:xfrm>
            <a:off x="556198" y="9366187"/>
            <a:ext cx="17186667" cy="457866"/>
            <a:chOff x="0" y="0"/>
            <a:chExt cx="22915556" cy="610487"/>
          </a:xfrm>
        </p:grpSpPr>
        <p:sp>
          <p:nvSpPr>
            <p:cNvPr id="13" name="Freeform 13"/>
            <p:cNvSpPr/>
            <p:nvPr/>
          </p:nvSpPr>
          <p:spPr>
            <a:xfrm>
              <a:off x="0" y="0"/>
              <a:ext cx="3052437" cy="610487"/>
            </a:xfrm>
            <a:custGeom>
              <a:avLst/>
              <a:gdLst/>
              <a:ahLst/>
              <a:cxnLst/>
              <a:rect l="l" t="t" r="r" b="b"/>
              <a:pathLst>
                <a:path w="3052437" h="610487">
                  <a:moveTo>
                    <a:pt x="0" y="0"/>
                  </a:moveTo>
                  <a:lnTo>
                    <a:pt x="3052437" y="0"/>
                  </a:lnTo>
                  <a:lnTo>
                    <a:pt x="3052437" y="610487"/>
                  </a:lnTo>
                  <a:lnTo>
                    <a:pt x="0" y="610487"/>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4" name="Freeform 14"/>
            <p:cNvSpPr/>
            <p:nvPr/>
          </p:nvSpPr>
          <p:spPr>
            <a:xfrm>
              <a:off x="1526219" y="0"/>
              <a:ext cx="3052437" cy="610487"/>
            </a:xfrm>
            <a:custGeom>
              <a:avLst/>
              <a:gdLst/>
              <a:ahLst/>
              <a:cxnLst/>
              <a:rect l="l" t="t" r="r" b="b"/>
              <a:pathLst>
                <a:path w="3052437" h="610487">
                  <a:moveTo>
                    <a:pt x="0" y="0"/>
                  </a:moveTo>
                  <a:lnTo>
                    <a:pt x="3052437" y="0"/>
                  </a:lnTo>
                  <a:lnTo>
                    <a:pt x="3052437" y="610487"/>
                  </a:lnTo>
                  <a:lnTo>
                    <a:pt x="0" y="610487"/>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5" name="Freeform 15"/>
            <p:cNvSpPr/>
            <p:nvPr/>
          </p:nvSpPr>
          <p:spPr>
            <a:xfrm>
              <a:off x="20358152" y="47217"/>
              <a:ext cx="2557405" cy="511481"/>
            </a:xfrm>
            <a:custGeom>
              <a:avLst/>
              <a:gdLst/>
              <a:ahLst/>
              <a:cxnLst/>
              <a:rect l="l" t="t" r="r" b="b"/>
              <a:pathLst>
                <a:path w="2557405" h="511481">
                  <a:moveTo>
                    <a:pt x="0" y="0"/>
                  </a:moveTo>
                  <a:lnTo>
                    <a:pt x="2557404" y="0"/>
                  </a:lnTo>
                  <a:lnTo>
                    <a:pt x="2557404" y="511481"/>
                  </a:lnTo>
                  <a:lnTo>
                    <a:pt x="0" y="51148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6" name="Freeform 16"/>
            <p:cNvSpPr/>
            <p:nvPr/>
          </p:nvSpPr>
          <p:spPr>
            <a:xfrm>
              <a:off x="19502530" y="47217"/>
              <a:ext cx="2557405" cy="511481"/>
            </a:xfrm>
            <a:custGeom>
              <a:avLst/>
              <a:gdLst/>
              <a:ahLst/>
              <a:cxnLst/>
              <a:rect l="l" t="t" r="r" b="b"/>
              <a:pathLst>
                <a:path w="2557405" h="511481">
                  <a:moveTo>
                    <a:pt x="0" y="0"/>
                  </a:moveTo>
                  <a:lnTo>
                    <a:pt x="2557404" y="0"/>
                  </a:lnTo>
                  <a:lnTo>
                    <a:pt x="2557404" y="511481"/>
                  </a:lnTo>
                  <a:lnTo>
                    <a:pt x="0" y="51148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7" name="TextBox 17"/>
            <p:cNvSpPr txBox="1"/>
            <p:nvPr/>
          </p:nvSpPr>
          <p:spPr>
            <a:xfrm>
              <a:off x="319294" y="122003"/>
              <a:ext cx="5919400" cy="436627"/>
            </a:xfrm>
            <a:prstGeom prst="rect">
              <a:avLst/>
            </a:prstGeom>
          </p:spPr>
          <p:txBody>
            <a:bodyPr lIns="0" tIns="0" rIns="0" bIns="0" rtlCol="0" anchor="t">
              <a:spAutoFit/>
            </a:bodyPr>
            <a:lstStyle/>
            <a:p>
              <a:pPr algn="l">
                <a:lnSpc>
                  <a:spcPts val="2505"/>
                </a:lnSpc>
              </a:pPr>
              <a:r>
                <a:rPr lang="en-US" sz="2277">
                  <a:solidFill>
                    <a:srgbClr val="000000"/>
                  </a:solidFill>
                  <a:latin typeface="More Sugar"/>
                  <a:ea typeface="More Sugar"/>
                  <a:cs typeface="More Sugar"/>
                  <a:sym typeface="More Sugar"/>
                </a:rPr>
                <a:t>AMY ALBAUGH</a:t>
              </a:r>
            </a:p>
          </p:txBody>
        </p:sp>
        <p:sp>
          <p:nvSpPr>
            <p:cNvPr id="18" name="TextBox 18"/>
            <p:cNvSpPr txBox="1"/>
            <p:nvPr/>
          </p:nvSpPr>
          <p:spPr>
            <a:xfrm>
              <a:off x="16633452" y="114795"/>
              <a:ext cx="5908475" cy="435786"/>
            </a:xfrm>
            <a:prstGeom prst="rect">
              <a:avLst/>
            </a:prstGeom>
          </p:spPr>
          <p:txBody>
            <a:bodyPr lIns="0" tIns="0" rIns="0" bIns="0" rtlCol="0" anchor="t">
              <a:spAutoFit/>
            </a:bodyPr>
            <a:lstStyle/>
            <a:p>
              <a:pPr algn="r">
                <a:lnSpc>
                  <a:spcPts val="2500"/>
                </a:lnSpc>
              </a:pPr>
              <a:r>
                <a:rPr lang="en-US" sz="2273">
                  <a:solidFill>
                    <a:srgbClr val="000000"/>
                  </a:solidFill>
                  <a:latin typeface="More Sugar"/>
                  <a:ea typeface="More Sugar"/>
                  <a:cs typeface="More Sugar"/>
                  <a:sym typeface="More Sugar"/>
                </a:rPr>
                <a:t>NOVEMBER 23</a:t>
              </a:r>
            </a:p>
          </p:txBody>
        </p:sp>
      </p:grpSp>
    </p:spTree>
    <p:custDataLst>
      <p:tags r:id="rId1"/>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9222" b="-9222"/>
            </a:stretch>
          </a:blipFill>
        </p:spPr>
        <p:txBody>
          <a:bodyPr/>
          <a:lstStyle/>
          <a:p>
            <a:endParaRPr lang="en-US"/>
          </a:p>
        </p:txBody>
      </p:sp>
      <p:sp>
        <p:nvSpPr>
          <p:cNvPr id="3" name="Freeform 3"/>
          <p:cNvSpPr/>
          <p:nvPr/>
        </p:nvSpPr>
        <p:spPr>
          <a:xfrm rot="801493">
            <a:off x="-146798" y="-220445"/>
            <a:ext cx="4982890" cy="2853837"/>
          </a:xfrm>
          <a:custGeom>
            <a:avLst/>
            <a:gdLst/>
            <a:ahLst/>
            <a:cxnLst/>
            <a:rect l="l" t="t" r="r" b="b"/>
            <a:pathLst>
              <a:path w="4982890" h="2853837">
                <a:moveTo>
                  <a:pt x="0" y="0"/>
                </a:moveTo>
                <a:lnTo>
                  <a:pt x="4982891" y="0"/>
                </a:lnTo>
                <a:lnTo>
                  <a:pt x="4982891" y="2853837"/>
                </a:lnTo>
                <a:lnTo>
                  <a:pt x="0" y="285383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 name="Freeform 4"/>
          <p:cNvSpPr/>
          <p:nvPr/>
        </p:nvSpPr>
        <p:spPr>
          <a:xfrm rot="801493">
            <a:off x="-146798" y="507759"/>
            <a:ext cx="4982890" cy="2853837"/>
          </a:xfrm>
          <a:custGeom>
            <a:avLst/>
            <a:gdLst/>
            <a:ahLst/>
            <a:cxnLst/>
            <a:rect l="l" t="t" r="r" b="b"/>
            <a:pathLst>
              <a:path w="4982890" h="2853837">
                <a:moveTo>
                  <a:pt x="0" y="0"/>
                </a:moveTo>
                <a:lnTo>
                  <a:pt x="4982891" y="0"/>
                </a:lnTo>
                <a:lnTo>
                  <a:pt x="4982891" y="2853837"/>
                </a:lnTo>
                <a:lnTo>
                  <a:pt x="0" y="285383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5" name="Freeform 5"/>
          <p:cNvSpPr/>
          <p:nvPr/>
        </p:nvSpPr>
        <p:spPr>
          <a:xfrm rot="801493">
            <a:off x="3472655" y="-220445"/>
            <a:ext cx="4982890" cy="2853837"/>
          </a:xfrm>
          <a:custGeom>
            <a:avLst/>
            <a:gdLst/>
            <a:ahLst/>
            <a:cxnLst/>
            <a:rect l="l" t="t" r="r" b="b"/>
            <a:pathLst>
              <a:path w="4982890" h="2853837">
                <a:moveTo>
                  <a:pt x="0" y="0"/>
                </a:moveTo>
                <a:lnTo>
                  <a:pt x="4982890" y="0"/>
                </a:lnTo>
                <a:lnTo>
                  <a:pt x="4982890" y="2853837"/>
                </a:lnTo>
                <a:lnTo>
                  <a:pt x="0" y="285383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6" name="Freeform 6"/>
          <p:cNvSpPr/>
          <p:nvPr/>
        </p:nvSpPr>
        <p:spPr>
          <a:xfrm rot="801493">
            <a:off x="3472655" y="507759"/>
            <a:ext cx="4982890" cy="2853837"/>
          </a:xfrm>
          <a:custGeom>
            <a:avLst/>
            <a:gdLst/>
            <a:ahLst/>
            <a:cxnLst/>
            <a:rect l="l" t="t" r="r" b="b"/>
            <a:pathLst>
              <a:path w="4982890" h="2853837">
                <a:moveTo>
                  <a:pt x="0" y="0"/>
                </a:moveTo>
                <a:lnTo>
                  <a:pt x="4982890" y="0"/>
                </a:lnTo>
                <a:lnTo>
                  <a:pt x="4982890" y="2853837"/>
                </a:lnTo>
                <a:lnTo>
                  <a:pt x="0" y="285383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7" name="TextBox 7"/>
          <p:cNvSpPr txBox="1"/>
          <p:nvPr/>
        </p:nvSpPr>
        <p:spPr>
          <a:xfrm>
            <a:off x="742410" y="465556"/>
            <a:ext cx="9760766" cy="3023968"/>
          </a:xfrm>
          <a:prstGeom prst="rect">
            <a:avLst/>
          </a:prstGeom>
        </p:spPr>
        <p:txBody>
          <a:bodyPr lIns="0" tIns="0" rIns="0" bIns="0" rtlCol="0" anchor="t">
            <a:spAutoFit/>
          </a:bodyPr>
          <a:lstStyle/>
          <a:p>
            <a:pPr algn="l">
              <a:lnSpc>
                <a:spcPts val="5100"/>
              </a:lnSpc>
            </a:pPr>
            <a:r>
              <a:rPr lang="en-US" sz="5000">
                <a:solidFill>
                  <a:srgbClr val="000000"/>
                </a:solidFill>
                <a:latin typeface="More Sugar"/>
                <a:ea typeface="More Sugar"/>
                <a:cs typeface="More Sugar"/>
                <a:sym typeface="More Sugar"/>
              </a:rPr>
              <a:t>LICENSING FOR REMIXES / ADAPTED WORKS / DERIVATIVE WORKS</a:t>
            </a:r>
          </a:p>
          <a:p>
            <a:pPr algn="l">
              <a:lnSpc>
                <a:spcPts val="8055"/>
              </a:lnSpc>
            </a:pPr>
            <a:endParaRPr lang="en-US" sz="5000">
              <a:solidFill>
                <a:srgbClr val="000000"/>
              </a:solidFill>
              <a:latin typeface="More Sugar"/>
              <a:ea typeface="More Sugar"/>
              <a:cs typeface="More Sugar"/>
              <a:sym typeface="More Sugar"/>
            </a:endParaRPr>
          </a:p>
        </p:txBody>
      </p:sp>
      <p:sp>
        <p:nvSpPr>
          <p:cNvPr id="8" name="Freeform 8"/>
          <p:cNvSpPr/>
          <p:nvPr/>
        </p:nvSpPr>
        <p:spPr>
          <a:xfrm>
            <a:off x="11311648" y="1570576"/>
            <a:ext cx="5912048" cy="6835460"/>
          </a:xfrm>
          <a:custGeom>
            <a:avLst/>
            <a:gdLst/>
            <a:ahLst/>
            <a:cxnLst/>
            <a:rect l="l" t="t" r="r" b="b"/>
            <a:pathLst>
              <a:path w="5912048" h="6835460">
                <a:moveTo>
                  <a:pt x="0" y="0"/>
                </a:moveTo>
                <a:lnTo>
                  <a:pt x="5912048" y="0"/>
                </a:lnTo>
                <a:lnTo>
                  <a:pt x="5912048" y="6835460"/>
                </a:lnTo>
                <a:lnTo>
                  <a:pt x="0" y="683546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9" name="TextBox 9"/>
          <p:cNvSpPr txBox="1"/>
          <p:nvPr/>
        </p:nvSpPr>
        <p:spPr>
          <a:xfrm>
            <a:off x="1028700" y="2316095"/>
            <a:ext cx="7054287" cy="6129489"/>
          </a:xfrm>
          <a:prstGeom prst="rect">
            <a:avLst/>
          </a:prstGeom>
        </p:spPr>
        <p:txBody>
          <a:bodyPr lIns="0" tIns="0" rIns="0" bIns="0" rtlCol="0" anchor="t">
            <a:spAutoFit/>
          </a:bodyPr>
          <a:lstStyle/>
          <a:p>
            <a:pPr algn="l">
              <a:lnSpc>
                <a:spcPts val="3690"/>
              </a:lnSpc>
            </a:pPr>
            <a:endParaRPr/>
          </a:p>
          <a:p>
            <a:pPr algn="l">
              <a:lnSpc>
                <a:spcPts val="3690"/>
              </a:lnSpc>
            </a:pPr>
            <a:endParaRPr/>
          </a:p>
          <a:p>
            <a:pPr algn="l">
              <a:lnSpc>
                <a:spcPts val="3690"/>
              </a:lnSpc>
            </a:pPr>
            <a:endParaRPr/>
          </a:p>
          <a:p>
            <a:pPr algn="l">
              <a:lnSpc>
                <a:spcPts val="3690"/>
              </a:lnSpc>
            </a:pPr>
            <a:r>
              <a:rPr lang="en-US" sz="2545" spc="-76">
                <a:solidFill>
                  <a:srgbClr val="FFFFFF"/>
                </a:solidFill>
                <a:latin typeface="More Sugar Thin"/>
                <a:ea typeface="More Sugar Thin"/>
                <a:cs typeface="More Sugar Thin"/>
                <a:sym typeface="More Sugar Thin"/>
              </a:rPr>
              <a:t>When licensing a remix  or adaptation it must be compatible with the existing CC licenses of each piece.</a:t>
            </a:r>
          </a:p>
          <a:p>
            <a:pPr algn="l">
              <a:lnSpc>
                <a:spcPts val="3690"/>
              </a:lnSpc>
            </a:pPr>
            <a:r>
              <a:rPr lang="en-US" sz="2545" spc="-76">
                <a:solidFill>
                  <a:srgbClr val="FFFFFF"/>
                </a:solidFill>
                <a:latin typeface="More Sugar Thin"/>
                <a:ea typeface="More Sugar Thin"/>
                <a:cs typeface="More Sugar Thin"/>
                <a:sym typeface="More Sugar Thin"/>
              </a:rPr>
              <a:t>If any of the parts have a ND clause then you don’t have to worry about any additional licensing because any adaption you have made cannot be distributed per the license.</a:t>
            </a:r>
          </a:p>
          <a:p>
            <a:pPr algn="l">
              <a:lnSpc>
                <a:spcPts val="3690"/>
              </a:lnSpc>
            </a:pPr>
            <a:r>
              <a:rPr lang="en-US" sz="2545" spc="-76">
                <a:solidFill>
                  <a:srgbClr val="FFFFFF"/>
                </a:solidFill>
                <a:latin typeface="More Sugar Thin"/>
                <a:ea typeface="More Sugar Thin"/>
                <a:cs typeface="More Sugar Thin"/>
                <a:sym typeface="More Sugar Thin"/>
              </a:rPr>
              <a:t>SA (Sharealike) licenses must have an adapter license the same as the original work. And NC licensed items cannot be use in commercial projects. </a:t>
            </a:r>
          </a:p>
          <a:p>
            <a:pPr algn="l">
              <a:lnSpc>
                <a:spcPts val="3690"/>
              </a:lnSpc>
            </a:pPr>
            <a:endParaRPr lang="en-US" sz="2545" spc="-76">
              <a:solidFill>
                <a:srgbClr val="FFFFFF"/>
              </a:solidFill>
              <a:latin typeface="More Sugar Thin"/>
              <a:ea typeface="More Sugar Thin"/>
              <a:cs typeface="More Sugar Thin"/>
              <a:sym typeface="More Sugar Thin"/>
            </a:endParaRPr>
          </a:p>
        </p:txBody>
      </p:sp>
      <p:sp>
        <p:nvSpPr>
          <p:cNvPr id="10" name="Freeform 10"/>
          <p:cNvSpPr/>
          <p:nvPr/>
        </p:nvSpPr>
        <p:spPr>
          <a:xfrm flipH="1">
            <a:off x="418440" y="4654879"/>
            <a:ext cx="377229" cy="3516537"/>
          </a:xfrm>
          <a:custGeom>
            <a:avLst/>
            <a:gdLst/>
            <a:ahLst/>
            <a:cxnLst/>
            <a:rect l="l" t="t" r="r" b="b"/>
            <a:pathLst>
              <a:path w="377229" h="3516537">
                <a:moveTo>
                  <a:pt x="377229" y="0"/>
                </a:moveTo>
                <a:lnTo>
                  <a:pt x="0" y="0"/>
                </a:lnTo>
                <a:lnTo>
                  <a:pt x="0" y="3516538"/>
                </a:lnTo>
                <a:lnTo>
                  <a:pt x="377229" y="3516538"/>
                </a:lnTo>
                <a:lnTo>
                  <a:pt x="377229"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1" name="Freeform 11"/>
          <p:cNvSpPr/>
          <p:nvPr/>
        </p:nvSpPr>
        <p:spPr>
          <a:xfrm rot="9473705" flipH="1">
            <a:off x="9564185" y="4513214"/>
            <a:ext cx="1574282" cy="1227940"/>
          </a:xfrm>
          <a:custGeom>
            <a:avLst/>
            <a:gdLst/>
            <a:ahLst/>
            <a:cxnLst/>
            <a:rect l="l" t="t" r="r" b="b"/>
            <a:pathLst>
              <a:path w="1574282" h="1227940">
                <a:moveTo>
                  <a:pt x="1574282" y="0"/>
                </a:moveTo>
                <a:lnTo>
                  <a:pt x="0" y="0"/>
                </a:lnTo>
                <a:lnTo>
                  <a:pt x="0" y="1227940"/>
                </a:lnTo>
                <a:lnTo>
                  <a:pt x="1574282" y="1227940"/>
                </a:lnTo>
                <a:lnTo>
                  <a:pt x="1574282"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12" name="Freeform 12"/>
          <p:cNvSpPr/>
          <p:nvPr/>
        </p:nvSpPr>
        <p:spPr>
          <a:xfrm rot="549574">
            <a:off x="5629595" y="6534194"/>
            <a:ext cx="1384931" cy="196408"/>
          </a:xfrm>
          <a:custGeom>
            <a:avLst/>
            <a:gdLst/>
            <a:ahLst/>
            <a:cxnLst/>
            <a:rect l="l" t="t" r="r" b="b"/>
            <a:pathLst>
              <a:path w="1384931" h="196408">
                <a:moveTo>
                  <a:pt x="0" y="0"/>
                </a:moveTo>
                <a:lnTo>
                  <a:pt x="1384932" y="0"/>
                </a:lnTo>
                <a:lnTo>
                  <a:pt x="1384932" y="196409"/>
                </a:lnTo>
                <a:lnTo>
                  <a:pt x="0" y="196409"/>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sp>
        <p:nvSpPr>
          <p:cNvPr id="13" name="Freeform 13"/>
          <p:cNvSpPr/>
          <p:nvPr/>
        </p:nvSpPr>
        <p:spPr>
          <a:xfrm rot="549574">
            <a:off x="3414240" y="5169487"/>
            <a:ext cx="1384931" cy="196408"/>
          </a:xfrm>
          <a:custGeom>
            <a:avLst/>
            <a:gdLst/>
            <a:ahLst/>
            <a:cxnLst/>
            <a:rect l="l" t="t" r="r" b="b"/>
            <a:pathLst>
              <a:path w="1384931" h="196408">
                <a:moveTo>
                  <a:pt x="0" y="0"/>
                </a:moveTo>
                <a:lnTo>
                  <a:pt x="1384931" y="0"/>
                </a:lnTo>
                <a:lnTo>
                  <a:pt x="1384931" y="196408"/>
                </a:lnTo>
                <a:lnTo>
                  <a:pt x="0" y="196408"/>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US"/>
          </a:p>
        </p:txBody>
      </p:sp>
      <p:sp>
        <p:nvSpPr>
          <p:cNvPr id="14" name="Freeform 14"/>
          <p:cNvSpPr/>
          <p:nvPr/>
        </p:nvSpPr>
        <p:spPr>
          <a:xfrm>
            <a:off x="556198" y="9366187"/>
            <a:ext cx="2289328" cy="457866"/>
          </a:xfrm>
          <a:custGeom>
            <a:avLst/>
            <a:gdLst/>
            <a:ahLst/>
            <a:cxnLst/>
            <a:rect l="l" t="t" r="r" b="b"/>
            <a:pathLst>
              <a:path w="2289328" h="457866">
                <a:moveTo>
                  <a:pt x="0" y="0"/>
                </a:moveTo>
                <a:lnTo>
                  <a:pt x="2289328" y="0"/>
                </a:lnTo>
                <a:lnTo>
                  <a:pt x="2289328" y="457865"/>
                </a:lnTo>
                <a:lnTo>
                  <a:pt x="0" y="457865"/>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US"/>
          </a:p>
        </p:txBody>
      </p:sp>
      <p:sp>
        <p:nvSpPr>
          <p:cNvPr id="15" name="Freeform 15"/>
          <p:cNvSpPr/>
          <p:nvPr/>
        </p:nvSpPr>
        <p:spPr>
          <a:xfrm>
            <a:off x="1700862" y="9366187"/>
            <a:ext cx="2289328" cy="457866"/>
          </a:xfrm>
          <a:custGeom>
            <a:avLst/>
            <a:gdLst/>
            <a:ahLst/>
            <a:cxnLst/>
            <a:rect l="l" t="t" r="r" b="b"/>
            <a:pathLst>
              <a:path w="2289328" h="457866">
                <a:moveTo>
                  <a:pt x="0" y="0"/>
                </a:moveTo>
                <a:lnTo>
                  <a:pt x="2289328" y="0"/>
                </a:lnTo>
                <a:lnTo>
                  <a:pt x="2289328" y="457865"/>
                </a:lnTo>
                <a:lnTo>
                  <a:pt x="0" y="457865"/>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US"/>
          </a:p>
        </p:txBody>
      </p:sp>
      <p:sp>
        <p:nvSpPr>
          <p:cNvPr id="16" name="Freeform 16"/>
          <p:cNvSpPr/>
          <p:nvPr/>
        </p:nvSpPr>
        <p:spPr>
          <a:xfrm>
            <a:off x="15824812" y="9401600"/>
            <a:ext cx="1918053" cy="383611"/>
          </a:xfrm>
          <a:custGeom>
            <a:avLst/>
            <a:gdLst/>
            <a:ahLst/>
            <a:cxnLst/>
            <a:rect l="l" t="t" r="r" b="b"/>
            <a:pathLst>
              <a:path w="1918053" h="383611">
                <a:moveTo>
                  <a:pt x="0" y="0"/>
                </a:moveTo>
                <a:lnTo>
                  <a:pt x="1918053" y="0"/>
                </a:lnTo>
                <a:lnTo>
                  <a:pt x="1918053" y="383610"/>
                </a:lnTo>
                <a:lnTo>
                  <a:pt x="0" y="383610"/>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US"/>
          </a:p>
        </p:txBody>
      </p:sp>
      <p:sp>
        <p:nvSpPr>
          <p:cNvPr id="17" name="Freeform 17"/>
          <p:cNvSpPr/>
          <p:nvPr/>
        </p:nvSpPr>
        <p:spPr>
          <a:xfrm>
            <a:off x="15183095" y="9401600"/>
            <a:ext cx="1918053" cy="383611"/>
          </a:xfrm>
          <a:custGeom>
            <a:avLst/>
            <a:gdLst/>
            <a:ahLst/>
            <a:cxnLst/>
            <a:rect l="l" t="t" r="r" b="b"/>
            <a:pathLst>
              <a:path w="1918053" h="383611">
                <a:moveTo>
                  <a:pt x="0" y="0"/>
                </a:moveTo>
                <a:lnTo>
                  <a:pt x="1918054" y="0"/>
                </a:lnTo>
                <a:lnTo>
                  <a:pt x="1918054" y="383610"/>
                </a:lnTo>
                <a:lnTo>
                  <a:pt x="0" y="383610"/>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US"/>
          </a:p>
        </p:txBody>
      </p:sp>
      <p:sp>
        <p:nvSpPr>
          <p:cNvPr id="18" name="TextBox 18"/>
          <p:cNvSpPr txBox="1"/>
          <p:nvPr/>
        </p:nvSpPr>
        <p:spPr>
          <a:xfrm>
            <a:off x="795669" y="9462472"/>
            <a:ext cx="4439550" cy="322666"/>
          </a:xfrm>
          <a:prstGeom prst="rect">
            <a:avLst/>
          </a:prstGeom>
        </p:spPr>
        <p:txBody>
          <a:bodyPr lIns="0" tIns="0" rIns="0" bIns="0" rtlCol="0" anchor="t">
            <a:spAutoFit/>
          </a:bodyPr>
          <a:lstStyle/>
          <a:p>
            <a:pPr algn="l">
              <a:lnSpc>
                <a:spcPts val="2505"/>
              </a:lnSpc>
            </a:pPr>
            <a:r>
              <a:rPr lang="en-US" sz="2277">
                <a:solidFill>
                  <a:srgbClr val="000000"/>
                </a:solidFill>
                <a:latin typeface="More Sugar"/>
                <a:ea typeface="More Sugar"/>
                <a:cs typeface="More Sugar"/>
                <a:sym typeface="More Sugar"/>
              </a:rPr>
              <a:t>WARNER &amp; SPENCER</a:t>
            </a:r>
          </a:p>
        </p:txBody>
      </p:sp>
      <p:sp>
        <p:nvSpPr>
          <p:cNvPr id="19" name="TextBox 19"/>
          <p:cNvSpPr txBox="1"/>
          <p:nvPr/>
        </p:nvSpPr>
        <p:spPr>
          <a:xfrm>
            <a:off x="13031287" y="9457067"/>
            <a:ext cx="4431356" cy="322036"/>
          </a:xfrm>
          <a:prstGeom prst="rect">
            <a:avLst/>
          </a:prstGeom>
        </p:spPr>
        <p:txBody>
          <a:bodyPr lIns="0" tIns="0" rIns="0" bIns="0" rtlCol="0" anchor="t">
            <a:spAutoFit/>
          </a:bodyPr>
          <a:lstStyle/>
          <a:p>
            <a:pPr algn="r">
              <a:lnSpc>
                <a:spcPts val="2500"/>
              </a:lnSpc>
            </a:pPr>
            <a:r>
              <a:rPr lang="en-US" sz="2273">
                <a:solidFill>
                  <a:srgbClr val="000000"/>
                </a:solidFill>
                <a:latin typeface="More Sugar"/>
                <a:ea typeface="More Sugar"/>
                <a:cs typeface="More Sugar"/>
                <a:sym typeface="More Sugar"/>
              </a:rPr>
              <a:t>MARCH 2023</a:t>
            </a:r>
          </a:p>
        </p:txBody>
      </p:sp>
      <p:sp>
        <p:nvSpPr>
          <p:cNvPr id="20" name="Freeform 20"/>
          <p:cNvSpPr/>
          <p:nvPr/>
        </p:nvSpPr>
        <p:spPr>
          <a:xfrm>
            <a:off x="8586458" y="3474381"/>
            <a:ext cx="9545132" cy="5642565"/>
          </a:xfrm>
          <a:custGeom>
            <a:avLst/>
            <a:gdLst/>
            <a:ahLst/>
            <a:cxnLst/>
            <a:rect l="l" t="t" r="r" b="b"/>
            <a:pathLst>
              <a:path w="9545132" h="5642565">
                <a:moveTo>
                  <a:pt x="0" y="0"/>
                </a:moveTo>
                <a:lnTo>
                  <a:pt x="9545131" y="0"/>
                </a:lnTo>
                <a:lnTo>
                  <a:pt x="9545131" y="5642565"/>
                </a:lnTo>
                <a:lnTo>
                  <a:pt x="0" y="5642565"/>
                </a:lnTo>
                <a:lnTo>
                  <a:pt x="0" y="0"/>
                </a:lnTo>
                <a:close/>
              </a:path>
            </a:pathLst>
          </a:custGeom>
          <a:blipFill>
            <a:blip r:embed="rId18"/>
            <a:stretch>
              <a:fillRect/>
            </a:stretch>
          </a:blipFill>
        </p:spPr>
        <p:txBody>
          <a:bodyPr/>
          <a:lstStyle/>
          <a:p>
            <a:endParaRPr lang="en-US"/>
          </a:p>
        </p:txBody>
      </p:sp>
      <p:grpSp>
        <p:nvGrpSpPr>
          <p:cNvPr id="21" name="Group 21"/>
          <p:cNvGrpSpPr/>
          <p:nvPr/>
        </p:nvGrpSpPr>
        <p:grpSpPr>
          <a:xfrm>
            <a:off x="556198" y="9366187"/>
            <a:ext cx="17186667" cy="457866"/>
            <a:chOff x="0" y="0"/>
            <a:chExt cx="22915556" cy="610487"/>
          </a:xfrm>
        </p:grpSpPr>
        <p:sp>
          <p:nvSpPr>
            <p:cNvPr id="22" name="Freeform 22"/>
            <p:cNvSpPr/>
            <p:nvPr/>
          </p:nvSpPr>
          <p:spPr>
            <a:xfrm>
              <a:off x="0" y="0"/>
              <a:ext cx="3052437" cy="610487"/>
            </a:xfrm>
            <a:custGeom>
              <a:avLst/>
              <a:gdLst/>
              <a:ahLst/>
              <a:cxnLst/>
              <a:rect l="l" t="t" r="r" b="b"/>
              <a:pathLst>
                <a:path w="3052437" h="610487">
                  <a:moveTo>
                    <a:pt x="0" y="0"/>
                  </a:moveTo>
                  <a:lnTo>
                    <a:pt x="3052437" y="0"/>
                  </a:lnTo>
                  <a:lnTo>
                    <a:pt x="3052437" y="610487"/>
                  </a:lnTo>
                  <a:lnTo>
                    <a:pt x="0" y="610487"/>
                  </a:lnTo>
                  <a:lnTo>
                    <a:pt x="0" y="0"/>
                  </a:lnTo>
                  <a:close/>
                </a:path>
              </a:pathLst>
            </a:custGeom>
            <a:blipFill>
              <a:blip r:embed="rId19">
                <a:extLst>
                  <a:ext uri="{96DAC541-7B7A-43D3-8B79-37D633B846F1}">
                    <asvg:svgBlip xmlns:asvg="http://schemas.microsoft.com/office/drawing/2016/SVG/main" r:embed="rId20"/>
                  </a:ext>
                </a:extLst>
              </a:blip>
              <a:stretch>
                <a:fillRect/>
              </a:stretch>
            </a:blipFill>
          </p:spPr>
          <p:txBody>
            <a:bodyPr/>
            <a:lstStyle/>
            <a:p>
              <a:endParaRPr lang="en-US"/>
            </a:p>
          </p:txBody>
        </p:sp>
        <p:sp>
          <p:nvSpPr>
            <p:cNvPr id="23" name="Freeform 23"/>
            <p:cNvSpPr/>
            <p:nvPr/>
          </p:nvSpPr>
          <p:spPr>
            <a:xfrm>
              <a:off x="1526219" y="0"/>
              <a:ext cx="3052437" cy="610487"/>
            </a:xfrm>
            <a:custGeom>
              <a:avLst/>
              <a:gdLst/>
              <a:ahLst/>
              <a:cxnLst/>
              <a:rect l="l" t="t" r="r" b="b"/>
              <a:pathLst>
                <a:path w="3052437" h="610487">
                  <a:moveTo>
                    <a:pt x="0" y="0"/>
                  </a:moveTo>
                  <a:lnTo>
                    <a:pt x="3052437" y="0"/>
                  </a:lnTo>
                  <a:lnTo>
                    <a:pt x="3052437" y="610487"/>
                  </a:lnTo>
                  <a:lnTo>
                    <a:pt x="0" y="610487"/>
                  </a:lnTo>
                  <a:lnTo>
                    <a:pt x="0" y="0"/>
                  </a:lnTo>
                  <a:close/>
                </a:path>
              </a:pathLst>
            </a:custGeom>
            <a:blipFill>
              <a:blip r:embed="rId19">
                <a:extLst>
                  <a:ext uri="{96DAC541-7B7A-43D3-8B79-37D633B846F1}">
                    <asvg:svgBlip xmlns:asvg="http://schemas.microsoft.com/office/drawing/2016/SVG/main" r:embed="rId20"/>
                  </a:ext>
                </a:extLst>
              </a:blip>
              <a:stretch>
                <a:fillRect/>
              </a:stretch>
            </a:blipFill>
          </p:spPr>
          <p:txBody>
            <a:bodyPr/>
            <a:lstStyle/>
            <a:p>
              <a:endParaRPr lang="en-US"/>
            </a:p>
          </p:txBody>
        </p:sp>
        <p:sp>
          <p:nvSpPr>
            <p:cNvPr id="24" name="Freeform 24"/>
            <p:cNvSpPr/>
            <p:nvPr/>
          </p:nvSpPr>
          <p:spPr>
            <a:xfrm>
              <a:off x="20358152" y="47217"/>
              <a:ext cx="2557405" cy="511481"/>
            </a:xfrm>
            <a:custGeom>
              <a:avLst/>
              <a:gdLst/>
              <a:ahLst/>
              <a:cxnLst/>
              <a:rect l="l" t="t" r="r" b="b"/>
              <a:pathLst>
                <a:path w="2557405" h="511481">
                  <a:moveTo>
                    <a:pt x="0" y="0"/>
                  </a:moveTo>
                  <a:lnTo>
                    <a:pt x="2557404" y="0"/>
                  </a:lnTo>
                  <a:lnTo>
                    <a:pt x="2557404" y="511481"/>
                  </a:lnTo>
                  <a:lnTo>
                    <a:pt x="0" y="511481"/>
                  </a:lnTo>
                  <a:lnTo>
                    <a:pt x="0" y="0"/>
                  </a:lnTo>
                  <a:close/>
                </a:path>
              </a:pathLst>
            </a:custGeom>
            <a:blipFill>
              <a:blip r:embed="rId19">
                <a:extLst>
                  <a:ext uri="{96DAC541-7B7A-43D3-8B79-37D633B846F1}">
                    <asvg:svgBlip xmlns:asvg="http://schemas.microsoft.com/office/drawing/2016/SVG/main" r:embed="rId20"/>
                  </a:ext>
                </a:extLst>
              </a:blip>
              <a:stretch>
                <a:fillRect/>
              </a:stretch>
            </a:blipFill>
          </p:spPr>
          <p:txBody>
            <a:bodyPr/>
            <a:lstStyle/>
            <a:p>
              <a:endParaRPr lang="en-US"/>
            </a:p>
          </p:txBody>
        </p:sp>
        <p:sp>
          <p:nvSpPr>
            <p:cNvPr id="25" name="Freeform 25"/>
            <p:cNvSpPr/>
            <p:nvPr/>
          </p:nvSpPr>
          <p:spPr>
            <a:xfrm>
              <a:off x="19502530" y="47217"/>
              <a:ext cx="2557405" cy="511481"/>
            </a:xfrm>
            <a:custGeom>
              <a:avLst/>
              <a:gdLst/>
              <a:ahLst/>
              <a:cxnLst/>
              <a:rect l="l" t="t" r="r" b="b"/>
              <a:pathLst>
                <a:path w="2557405" h="511481">
                  <a:moveTo>
                    <a:pt x="0" y="0"/>
                  </a:moveTo>
                  <a:lnTo>
                    <a:pt x="2557404" y="0"/>
                  </a:lnTo>
                  <a:lnTo>
                    <a:pt x="2557404" y="511481"/>
                  </a:lnTo>
                  <a:lnTo>
                    <a:pt x="0" y="511481"/>
                  </a:lnTo>
                  <a:lnTo>
                    <a:pt x="0" y="0"/>
                  </a:lnTo>
                  <a:close/>
                </a:path>
              </a:pathLst>
            </a:custGeom>
            <a:blipFill>
              <a:blip r:embed="rId19">
                <a:extLst>
                  <a:ext uri="{96DAC541-7B7A-43D3-8B79-37D633B846F1}">
                    <asvg:svgBlip xmlns:asvg="http://schemas.microsoft.com/office/drawing/2016/SVG/main" r:embed="rId20"/>
                  </a:ext>
                </a:extLst>
              </a:blip>
              <a:stretch>
                <a:fillRect/>
              </a:stretch>
            </a:blipFill>
          </p:spPr>
          <p:txBody>
            <a:bodyPr/>
            <a:lstStyle/>
            <a:p>
              <a:endParaRPr lang="en-US"/>
            </a:p>
          </p:txBody>
        </p:sp>
        <p:sp>
          <p:nvSpPr>
            <p:cNvPr id="26" name="TextBox 26"/>
            <p:cNvSpPr txBox="1"/>
            <p:nvPr/>
          </p:nvSpPr>
          <p:spPr>
            <a:xfrm>
              <a:off x="319294" y="122003"/>
              <a:ext cx="5919400" cy="436627"/>
            </a:xfrm>
            <a:prstGeom prst="rect">
              <a:avLst/>
            </a:prstGeom>
          </p:spPr>
          <p:txBody>
            <a:bodyPr lIns="0" tIns="0" rIns="0" bIns="0" rtlCol="0" anchor="t">
              <a:spAutoFit/>
            </a:bodyPr>
            <a:lstStyle/>
            <a:p>
              <a:pPr algn="l">
                <a:lnSpc>
                  <a:spcPts val="2505"/>
                </a:lnSpc>
              </a:pPr>
              <a:r>
                <a:rPr lang="en-US" sz="2277">
                  <a:solidFill>
                    <a:srgbClr val="000000"/>
                  </a:solidFill>
                  <a:latin typeface="More Sugar"/>
                  <a:ea typeface="More Sugar"/>
                  <a:cs typeface="More Sugar"/>
                  <a:sym typeface="More Sugar"/>
                </a:rPr>
                <a:t>AMY ALBAUGH</a:t>
              </a:r>
            </a:p>
          </p:txBody>
        </p:sp>
        <p:sp>
          <p:nvSpPr>
            <p:cNvPr id="27" name="TextBox 27"/>
            <p:cNvSpPr txBox="1"/>
            <p:nvPr/>
          </p:nvSpPr>
          <p:spPr>
            <a:xfrm>
              <a:off x="16633452" y="114795"/>
              <a:ext cx="5908475" cy="435786"/>
            </a:xfrm>
            <a:prstGeom prst="rect">
              <a:avLst/>
            </a:prstGeom>
          </p:spPr>
          <p:txBody>
            <a:bodyPr lIns="0" tIns="0" rIns="0" bIns="0" rtlCol="0" anchor="t">
              <a:spAutoFit/>
            </a:bodyPr>
            <a:lstStyle/>
            <a:p>
              <a:pPr algn="r">
                <a:lnSpc>
                  <a:spcPts val="2500"/>
                </a:lnSpc>
              </a:pPr>
              <a:r>
                <a:rPr lang="en-US" sz="2273">
                  <a:solidFill>
                    <a:srgbClr val="000000"/>
                  </a:solidFill>
                  <a:latin typeface="More Sugar"/>
                  <a:ea typeface="More Sugar"/>
                  <a:cs typeface="More Sugar"/>
                  <a:sym typeface="More Sugar"/>
                </a:rPr>
                <a:t>NOVEMBER 23</a:t>
              </a:r>
            </a:p>
          </p:txBody>
        </p:sp>
      </p:grpSp>
    </p:spTree>
    <p:custDataLst>
      <p:tags r:id="rId1"/>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9222" b="-9222"/>
            </a:stretch>
          </a:blipFill>
        </p:spPr>
        <p:txBody>
          <a:bodyPr/>
          <a:lstStyle/>
          <a:p>
            <a:endParaRPr lang="en-US"/>
          </a:p>
        </p:txBody>
      </p:sp>
      <p:sp>
        <p:nvSpPr>
          <p:cNvPr id="3" name="Freeform 3"/>
          <p:cNvSpPr/>
          <p:nvPr/>
        </p:nvSpPr>
        <p:spPr>
          <a:xfrm rot="-156245">
            <a:off x="3252182" y="4777690"/>
            <a:ext cx="11667627" cy="2736589"/>
          </a:xfrm>
          <a:custGeom>
            <a:avLst/>
            <a:gdLst/>
            <a:ahLst/>
            <a:cxnLst/>
            <a:rect l="l" t="t" r="r" b="b"/>
            <a:pathLst>
              <a:path w="11667627" h="2736589">
                <a:moveTo>
                  <a:pt x="0" y="0"/>
                </a:moveTo>
                <a:lnTo>
                  <a:pt x="11667627" y="0"/>
                </a:lnTo>
                <a:lnTo>
                  <a:pt x="11667627" y="2736589"/>
                </a:lnTo>
                <a:lnTo>
                  <a:pt x="0" y="273658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 name="TextBox 4"/>
          <p:cNvSpPr txBox="1"/>
          <p:nvPr/>
        </p:nvSpPr>
        <p:spPr>
          <a:xfrm rot="-234792">
            <a:off x="3645291" y="5899024"/>
            <a:ext cx="11020820" cy="1159662"/>
          </a:xfrm>
          <a:prstGeom prst="rect">
            <a:avLst/>
          </a:prstGeom>
        </p:spPr>
        <p:txBody>
          <a:bodyPr lIns="0" tIns="0" rIns="0" bIns="0" rtlCol="0" anchor="t">
            <a:spAutoFit/>
          </a:bodyPr>
          <a:lstStyle/>
          <a:p>
            <a:pPr algn="ctr">
              <a:lnSpc>
                <a:spcPts val="8295"/>
              </a:lnSpc>
            </a:pPr>
            <a:r>
              <a:rPr lang="en-US" sz="9875">
                <a:solidFill>
                  <a:srgbClr val="000000"/>
                </a:solidFill>
                <a:latin typeface="More Sugar"/>
                <a:ea typeface="More Sugar"/>
                <a:cs typeface="More Sugar"/>
                <a:sym typeface="More Sugar"/>
              </a:rPr>
              <a:t>LET'S CREATE</a:t>
            </a:r>
          </a:p>
        </p:txBody>
      </p:sp>
      <p:sp>
        <p:nvSpPr>
          <p:cNvPr id="5" name="Freeform 5"/>
          <p:cNvSpPr/>
          <p:nvPr/>
        </p:nvSpPr>
        <p:spPr>
          <a:xfrm rot="1188882">
            <a:off x="7354149" y="1247133"/>
            <a:ext cx="2590861" cy="2914056"/>
          </a:xfrm>
          <a:custGeom>
            <a:avLst/>
            <a:gdLst/>
            <a:ahLst/>
            <a:cxnLst/>
            <a:rect l="l" t="t" r="r" b="b"/>
            <a:pathLst>
              <a:path w="2590861" h="2914056">
                <a:moveTo>
                  <a:pt x="0" y="0"/>
                </a:moveTo>
                <a:lnTo>
                  <a:pt x="2590861" y="0"/>
                </a:lnTo>
                <a:lnTo>
                  <a:pt x="2590861" y="2914056"/>
                </a:lnTo>
                <a:lnTo>
                  <a:pt x="0" y="291405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6" name="Freeform 6"/>
          <p:cNvSpPr/>
          <p:nvPr/>
        </p:nvSpPr>
        <p:spPr>
          <a:xfrm>
            <a:off x="556198" y="9366187"/>
            <a:ext cx="2289328" cy="457866"/>
          </a:xfrm>
          <a:custGeom>
            <a:avLst/>
            <a:gdLst/>
            <a:ahLst/>
            <a:cxnLst/>
            <a:rect l="l" t="t" r="r" b="b"/>
            <a:pathLst>
              <a:path w="2289328" h="457866">
                <a:moveTo>
                  <a:pt x="0" y="0"/>
                </a:moveTo>
                <a:lnTo>
                  <a:pt x="2289328" y="0"/>
                </a:lnTo>
                <a:lnTo>
                  <a:pt x="2289328" y="457865"/>
                </a:lnTo>
                <a:lnTo>
                  <a:pt x="0" y="457865"/>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7" name="Freeform 7"/>
          <p:cNvSpPr/>
          <p:nvPr/>
        </p:nvSpPr>
        <p:spPr>
          <a:xfrm>
            <a:off x="1700862" y="9366187"/>
            <a:ext cx="2289328" cy="457866"/>
          </a:xfrm>
          <a:custGeom>
            <a:avLst/>
            <a:gdLst/>
            <a:ahLst/>
            <a:cxnLst/>
            <a:rect l="l" t="t" r="r" b="b"/>
            <a:pathLst>
              <a:path w="2289328" h="457866">
                <a:moveTo>
                  <a:pt x="0" y="0"/>
                </a:moveTo>
                <a:lnTo>
                  <a:pt x="2289328" y="0"/>
                </a:lnTo>
                <a:lnTo>
                  <a:pt x="2289328" y="457865"/>
                </a:lnTo>
                <a:lnTo>
                  <a:pt x="0" y="457865"/>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8" name="Freeform 8"/>
          <p:cNvSpPr/>
          <p:nvPr/>
        </p:nvSpPr>
        <p:spPr>
          <a:xfrm>
            <a:off x="15824812" y="9401600"/>
            <a:ext cx="1918053" cy="383611"/>
          </a:xfrm>
          <a:custGeom>
            <a:avLst/>
            <a:gdLst/>
            <a:ahLst/>
            <a:cxnLst/>
            <a:rect l="l" t="t" r="r" b="b"/>
            <a:pathLst>
              <a:path w="1918053" h="383611">
                <a:moveTo>
                  <a:pt x="0" y="0"/>
                </a:moveTo>
                <a:lnTo>
                  <a:pt x="1918053" y="0"/>
                </a:lnTo>
                <a:lnTo>
                  <a:pt x="1918053" y="383610"/>
                </a:lnTo>
                <a:lnTo>
                  <a:pt x="0" y="38361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9" name="Freeform 9"/>
          <p:cNvSpPr/>
          <p:nvPr/>
        </p:nvSpPr>
        <p:spPr>
          <a:xfrm>
            <a:off x="15183095" y="9401600"/>
            <a:ext cx="1918053" cy="383611"/>
          </a:xfrm>
          <a:custGeom>
            <a:avLst/>
            <a:gdLst/>
            <a:ahLst/>
            <a:cxnLst/>
            <a:rect l="l" t="t" r="r" b="b"/>
            <a:pathLst>
              <a:path w="1918053" h="383611">
                <a:moveTo>
                  <a:pt x="0" y="0"/>
                </a:moveTo>
                <a:lnTo>
                  <a:pt x="1918054" y="0"/>
                </a:lnTo>
                <a:lnTo>
                  <a:pt x="1918054" y="383610"/>
                </a:lnTo>
                <a:lnTo>
                  <a:pt x="0" y="38361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Tree>
    <p:custDataLst>
      <p:tags r:id="rId1"/>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9222" b="-9222"/>
            </a:stretch>
          </a:blipFill>
        </p:spPr>
        <p:txBody>
          <a:bodyPr/>
          <a:lstStyle/>
          <a:p>
            <a:endParaRPr lang="en-US"/>
          </a:p>
        </p:txBody>
      </p:sp>
      <p:sp>
        <p:nvSpPr>
          <p:cNvPr id="3" name="Freeform 3"/>
          <p:cNvSpPr/>
          <p:nvPr/>
        </p:nvSpPr>
        <p:spPr>
          <a:xfrm flipH="1">
            <a:off x="722700" y="1220851"/>
            <a:ext cx="5966165" cy="1399337"/>
          </a:xfrm>
          <a:custGeom>
            <a:avLst/>
            <a:gdLst/>
            <a:ahLst/>
            <a:cxnLst/>
            <a:rect l="l" t="t" r="r" b="b"/>
            <a:pathLst>
              <a:path w="5966165" h="1399337">
                <a:moveTo>
                  <a:pt x="5966165" y="0"/>
                </a:moveTo>
                <a:lnTo>
                  <a:pt x="0" y="0"/>
                </a:lnTo>
                <a:lnTo>
                  <a:pt x="0" y="1399337"/>
                </a:lnTo>
                <a:lnTo>
                  <a:pt x="5966165" y="1399337"/>
                </a:lnTo>
                <a:lnTo>
                  <a:pt x="5966165"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 name="Freeform 4"/>
          <p:cNvSpPr/>
          <p:nvPr/>
        </p:nvSpPr>
        <p:spPr>
          <a:xfrm flipH="1">
            <a:off x="3446961" y="1220851"/>
            <a:ext cx="5966165" cy="1399337"/>
          </a:xfrm>
          <a:custGeom>
            <a:avLst/>
            <a:gdLst/>
            <a:ahLst/>
            <a:cxnLst/>
            <a:rect l="l" t="t" r="r" b="b"/>
            <a:pathLst>
              <a:path w="5966165" h="1399337">
                <a:moveTo>
                  <a:pt x="5966165" y="0"/>
                </a:moveTo>
                <a:lnTo>
                  <a:pt x="0" y="0"/>
                </a:lnTo>
                <a:lnTo>
                  <a:pt x="0" y="1399337"/>
                </a:lnTo>
                <a:lnTo>
                  <a:pt x="5966165" y="1399337"/>
                </a:lnTo>
                <a:lnTo>
                  <a:pt x="5966165"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5" name="Freeform 5"/>
          <p:cNvSpPr/>
          <p:nvPr/>
        </p:nvSpPr>
        <p:spPr>
          <a:xfrm>
            <a:off x="2731389" y="2601381"/>
            <a:ext cx="715571" cy="3896675"/>
          </a:xfrm>
          <a:custGeom>
            <a:avLst/>
            <a:gdLst/>
            <a:ahLst/>
            <a:cxnLst/>
            <a:rect l="l" t="t" r="r" b="b"/>
            <a:pathLst>
              <a:path w="715571" h="3896675">
                <a:moveTo>
                  <a:pt x="0" y="0"/>
                </a:moveTo>
                <a:lnTo>
                  <a:pt x="715572" y="0"/>
                </a:lnTo>
                <a:lnTo>
                  <a:pt x="715572" y="3896675"/>
                </a:lnTo>
                <a:lnTo>
                  <a:pt x="0" y="389667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6" name="Freeform 6"/>
          <p:cNvSpPr/>
          <p:nvPr/>
        </p:nvSpPr>
        <p:spPr>
          <a:xfrm flipH="1">
            <a:off x="14373506" y="2601381"/>
            <a:ext cx="715571" cy="3896675"/>
          </a:xfrm>
          <a:custGeom>
            <a:avLst/>
            <a:gdLst/>
            <a:ahLst/>
            <a:cxnLst/>
            <a:rect l="l" t="t" r="r" b="b"/>
            <a:pathLst>
              <a:path w="715571" h="3896675">
                <a:moveTo>
                  <a:pt x="715571" y="0"/>
                </a:moveTo>
                <a:lnTo>
                  <a:pt x="0" y="0"/>
                </a:lnTo>
                <a:lnTo>
                  <a:pt x="0" y="3896675"/>
                </a:lnTo>
                <a:lnTo>
                  <a:pt x="715571" y="3896675"/>
                </a:lnTo>
                <a:lnTo>
                  <a:pt x="715571"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7" name="TextBox 7"/>
          <p:cNvSpPr txBox="1"/>
          <p:nvPr/>
        </p:nvSpPr>
        <p:spPr>
          <a:xfrm>
            <a:off x="3178756" y="3711607"/>
            <a:ext cx="11552535" cy="1980054"/>
          </a:xfrm>
          <a:prstGeom prst="rect">
            <a:avLst/>
          </a:prstGeom>
        </p:spPr>
        <p:txBody>
          <a:bodyPr lIns="0" tIns="0" rIns="0" bIns="0" rtlCol="0" anchor="t">
            <a:spAutoFit/>
          </a:bodyPr>
          <a:lstStyle/>
          <a:p>
            <a:pPr algn="ctr">
              <a:lnSpc>
                <a:spcPts val="5345"/>
              </a:lnSpc>
            </a:pPr>
            <a:r>
              <a:rPr lang="en-US" sz="3259" spc="-97">
                <a:solidFill>
                  <a:srgbClr val="FFFFFF"/>
                </a:solidFill>
                <a:latin typeface="More Sugar"/>
                <a:ea typeface="More Sugar"/>
                <a:cs typeface="More Sugar"/>
                <a:sym typeface="More Sugar"/>
              </a:rPr>
              <a:t>All information provided was sourced from :</a:t>
            </a:r>
          </a:p>
          <a:p>
            <a:pPr algn="ctr">
              <a:lnSpc>
                <a:spcPts val="5345"/>
              </a:lnSpc>
            </a:pPr>
            <a:r>
              <a:rPr lang="en-US" sz="3259" spc="-97">
                <a:solidFill>
                  <a:srgbClr val="FFFFFF"/>
                </a:solidFill>
                <a:latin typeface="More Sugar"/>
                <a:ea typeface="More Sugar"/>
                <a:cs typeface="More Sugar"/>
                <a:sym typeface="More Sugar"/>
              </a:rPr>
              <a:t>https://certificates.creativecommons.org/cccertedu/ </a:t>
            </a:r>
          </a:p>
          <a:p>
            <a:pPr algn="ctr">
              <a:lnSpc>
                <a:spcPts val="5345"/>
              </a:lnSpc>
            </a:pPr>
            <a:endParaRPr lang="en-US" sz="3259" spc="-97">
              <a:solidFill>
                <a:srgbClr val="FFFFFF"/>
              </a:solidFill>
              <a:latin typeface="More Sugar"/>
              <a:ea typeface="More Sugar"/>
              <a:cs typeface="More Sugar"/>
              <a:sym typeface="More Sugar"/>
            </a:endParaRPr>
          </a:p>
        </p:txBody>
      </p:sp>
      <p:sp>
        <p:nvSpPr>
          <p:cNvPr id="8" name="Freeform 8"/>
          <p:cNvSpPr/>
          <p:nvPr/>
        </p:nvSpPr>
        <p:spPr>
          <a:xfrm>
            <a:off x="556198" y="9366187"/>
            <a:ext cx="2289328" cy="457866"/>
          </a:xfrm>
          <a:custGeom>
            <a:avLst/>
            <a:gdLst/>
            <a:ahLst/>
            <a:cxnLst/>
            <a:rect l="l" t="t" r="r" b="b"/>
            <a:pathLst>
              <a:path w="2289328" h="457866">
                <a:moveTo>
                  <a:pt x="0" y="0"/>
                </a:moveTo>
                <a:lnTo>
                  <a:pt x="2289328" y="0"/>
                </a:lnTo>
                <a:lnTo>
                  <a:pt x="2289328" y="457865"/>
                </a:lnTo>
                <a:lnTo>
                  <a:pt x="0" y="457865"/>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9" name="Freeform 9"/>
          <p:cNvSpPr/>
          <p:nvPr/>
        </p:nvSpPr>
        <p:spPr>
          <a:xfrm>
            <a:off x="1700862" y="9366187"/>
            <a:ext cx="2289328" cy="457866"/>
          </a:xfrm>
          <a:custGeom>
            <a:avLst/>
            <a:gdLst/>
            <a:ahLst/>
            <a:cxnLst/>
            <a:rect l="l" t="t" r="r" b="b"/>
            <a:pathLst>
              <a:path w="2289328" h="457866">
                <a:moveTo>
                  <a:pt x="0" y="0"/>
                </a:moveTo>
                <a:lnTo>
                  <a:pt x="2289328" y="0"/>
                </a:lnTo>
                <a:lnTo>
                  <a:pt x="2289328" y="457865"/>
                </a:lnTo>
                <a:lnTo>
                  <a:pt x="0" y="457865"/>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0" name="Freeform 10"/>
          <p:cNvSpPr/>
          <p:nvPr/>
        </p:nvSpPr>
        <p:spPr>
          <a:xfrm>
            <a:off x="15824812" y="9401600"/>
            <a:ext cx="1918053" cy="383611"/>
          </a:xfrm>
          <a:custGeom>
            <a:avLst/>
            <a:gdLst/>
            <a:ahLst/>
            <a:cxnLst/>
            <a:rect l="l" t="t" r="r" b="b"/>
            <a:pathLst>
              <a:path w="1918053" h="383611">
                <a:moveTo>
                  <a:pt x="0" y="0"/>
                </a:moveTo>
                <a:lnTo>
                  <a:pt x="1918053" y="0"/>
                </a:lnTo>
                <a:lnTo>
                  <a:pt x="1918053" y="383610"/>
                </a:lnTo>
                <a:lnTo>
                  <a:pt x="0" y="38361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1" name="Freeform 11"/>
          <p:cNvSpPr/>
          <p:nvPr/>
        </p:nvSpPr>
        <p:spPr>
          <a:xfrm>
            <a:off x="15183095" y="9401600"/>
            <a:ext cx="1918053" cy="383611"/>
          </a:xfrm>
          <a:custGeom>
            <a:avLst/>
            <a:gdLst/>
            <a:ahLst/>
            <a:cxnLst/>
            <a:rect l="l" t="t" r="r" b="b"/>
            <a:pathLst>
              <a:path w="1918053" h="383611">
                <a:moveTo>
                  <a:pt x="0" y="0"/>
                </a:moveTo>
                <a:lnTo>
                  <a:pt x="1918054" y="0"/>
                </a:lnTo>
                <a:lnTo>
                  <a:pt x="1918054" y="383610"/>
                </a:lnTo>
                <a:lnTo>
                  <a:pt x="0" y="38361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2" name="Freeform 12"/>
          <p:cNvSpPr/>
          <p:nvPr/>
        </p:nvSpPr>
        <p:spPr>
          <a:xfrm>
            <a:off x="6911296" y="8123546"/>
            <a:ext cx="1648026" cy="68917"/>
          </a:xfrm>
          <a:custGeom>
            <a:avLst/>
            <a:gdLst/>
            <a:ahLst/>
            <a:cxnLst/>
            <a:rect l="l" t="t" r="r" b="b"/>
            <a:pathLst>
              <a:path w="1648026" h="68917">
                <a:moveTo>
                  <a:pt x="0" y="0"/>
                </a:moveTo>
                <a:lnTo>
                  <a:pt x="1648026" y="0"/>
                </a:lnTo>
                <a:lnTo>
                  <a:pt x="1648026" y="68917"/>
                </a:lnTo>
                <a:lnTo>
                  <a:pt x="0" y="68917"/>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13" name="Freeform 13"/>
          <p:cNvSpPr/>
          <p:nvPr/>
        </p:nvSpPr>
        <p:spPr>
          <a:xfrm rot="435513">
            <a:off x="10521398" y="741685"/>
            <a:ext cx="1652296" cy="958332"/>
          </a:xfrm>
          <a:custGeom>
            <a:avLst/>
            <a:gdLst/>
            <a:ahLst/>
            <a:cxnLst/>
            <a:rect l="l" t="t" r="r" b="b"/>
            <a:pathLst>
              <a:path w="1652296" h="958332">
                <a:moveTo>
                  <a:pt x="0" y="0"/>
                </a:moveTo>
                <a:lnTo>
                  <a:pt x="1652296" y="0"/>
                </a:lnTo>
                <a:lnTo>
                  <a:pt x="1652296" y="958332"/>
                </a:lnTo>
                <a:lnTo>
                  <a:pt x="0" y="958332"/>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sp>
        <p:nvSpPr>
          <p:cNvPr id="14" name="TextBox 14"/>
          <p:cNvSpPr txBox="1"/>
          <p:nvPr/>
        </p:nvSpPr>
        <p:spPr>
          <a:xfrm>
            <a:off x="1752501" y="1534785"/>
            <a:ext cx="8219615" cy="1066596"/>
          </a:xfrm>
          <a:prstGeom prst="rect">
            <a:avLst/>
          </a:prstGeom>
        </p:spPr>
        <p:txBody>
          <a:bodyPr lIns="0" tIns="0" rIns="0" bIns="0" rtlCol="0" anchor="t">
            <a:spAutoFit/>
          </a:bodyPr>
          <a:lstStyle/>
          <a:p>
            <a:pPr algn="l">
              <a:lnSpc>
                <a:spcPts val="8255"/>
              </a:lnSpc>
            </a:pPr>
            <a:r>
              <a:rPr lang="en-US" sz="7505">
                <a:solidFill>
                  <a:srgbClr val="000000"/>
                </a:solidFill>
                <a:latin typeface="More Sugar"/>
                <a:ea typeface="More Sugar"/>
                <a:cs typeface="More Sugar"/>
                <a:sym typeface="More Sugar"/>
              </a:rPr>
              <a:t>SOURCES</a:t>
            </a:r>
          </a:p>
        </p:txBody>
      </p:sp>
      <p:sp>
        <p:nvSpPr>
          <p:cNvPr id="15" name="TextBox 15"/>
          <p:cNvSpPr txBox="1"/>
          <p:nvPr/>
        </p:nvSpPr>
        <p:spPr>
          <a:xfrm>
            <a:off x="1752501" y="8810950"/>
            <a:ext cx="14996071" cy="324204"/>
          </a:xfrm>
          <a:prstGeom prst="rect">
            <a:avLst/>
          </a:prstGeom>
        </p:spPr>
        <p:txBody>
          <a:bodyPr lIns="0" tIns="0" rIns="0" bIns="0" rtlCol="0" anchor="t">
            <a:spAutoFit/>
          </a:bodyPr>
          <a:lstStyle/>
          <a:p>
            <a:pPr algn="ctr">
              <a:lnSpc>
                <a:spcPts val="2505"/>
              </a:lnSpc>
              <a:spcBef>
                <a:spcPct val="0"/>
              </a:spcBef>
            </a:pPr>
            <a:r>
              <a:rPr lang="en-US" sz="2277">
                <a:solidFill>
                  <a:srgbClr val="FFFFFF"/>
                </a:solidFill>
                <a:latin typeface="More Sugar"/>
                <a:ea typeface="More Sugar"/>
                <a:cs typeface="More Sugar"/>
                <a:sym typeface="More Sugar"/>
              </a:rPr>
              <a:t>COLLECTIVE WORKS IN CREATIVE COMMONS © 2023 BY AMY ALBAUGH IS LICENSED UNDER CC BY 4.0 </a:t>
            </a:r>
          </a:p>
        </p:txBody>
      </p:sp>
    </p:spTree>
    <p:custDataLst>
      <p:tags r:id="rId1"/>
    </p:custData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9"/>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TotalTime>
  <Words>654</Words>
  <Application>Microsoft Office PowerPoint</Application>
  <PresentationFormat>Custom</PresentationFormat>
  <Paragraphs>54</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More Sugar Thin</vt:lpstr>
      <vt:lpstr>Arial</vt:lpstr>
      <vt:lpstr>More Sugar</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Collective Works in Creative Commons</dc:title>
  <dc:creator>Amy Albaugh</dc:creator>
  <cp:lastModifiedBy>Amy Albaugh</cp:lastModifiedBy>
  <cp:revision>1</cp:revision>
  <dcterms:created xsi:type="dcterms:W3CDTF">2006-08-16T00:00:00Z</dcterms:created>
  <dcterms:modified xsi:type="dcterms:W3CDTF">2025-01-22T03:44:22Z</dcterms:modified>
  <dc:identifier>DAF0EXleBx0</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2E5C5701-516B-4ABB-9D71-3C15F603FF73</vt:lpwstr>
  </property>
  <property fmtid="{D5CDD505-2E9C-101B-9397-08002B2CF9AE}" pid="3" name="ArticulatePath">
    <vt:lpwstr>https://d.docs.live.net/9f243aa6641cd039/Downloads/Collective Works in Creative Commons</vt:lpwstr>
  </property>
</Properties>
</file>